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5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8" r:id="rId51"/>
    <p:sldId id="307" r:id="rId52"/>
    <p:sldId id="305" r:id="rId53"/>
    <p:sldId id="306" r:id="rId5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2" autoAdjust="0"/>
  </p:normalViewPr>
  <p:slideViewPr>
    <p:cSldViewPr>
      <p:cViewPr varScale="1">
        <p:scale>
          <a:sx n="64" d="100"/>
          <a:sy n="64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0260-1478-43CD-B615-33EA71DC195C}" type="datetimeFigureOut">
              <a:rPr lang="es-ES" smtClean="0"/>
              <a:pPr/>
              <a:t>11/01/2017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FF04B-267E-4D6F-8F46-C71305184F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908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74B6-43D9-48E3-9A1B-7E26072A9106}" type="datetimeFigureOut">
              <a:rPr lang="es-ES" smtClean="0"/>
              <a:pPr/>
              <a:t>11/01/2017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5BAF-3E21-454E-A3B3-5CD0F0BC21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32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95BAF-3E21-454E-A3B3-5CD0F0BC21BD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73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95BAF-3E21-454E-A3B3-5CD0F0BC21BD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88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95BAF-3E21-454E-A3B3-5CD0F0BC21BD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66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1403648" y="1124744"/>
            <a:ext cx="7272808" cy="1800200"/>
          </a:xfrm>
          <a:prstGeom prst="rect">
            <a:avLst/>
          </a:prstGeom>
        </p:spPr>
        <p:txBody>
          <a:bodyPr anchor="b" anchorCtr="0"/>
          <a:lstStyle>
            <a:lvl1pPr algn="l">
              <a:defRPr b="1">
                <a:solidFill>
                  <a:srgbClr val="990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7" y="3251076"/>
            <a:ext cx="7275233" cy="2986235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+mj-lt"/>
              <a:buAutoNum type="arabicPeriod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Rectángulo redondeado"/>
          <p:cNvSpPr/>
          <p:nvPr userDrawn="1"/>
        </p:nvSpPr>
        <p:spPr>
          <a:xfrm>
            <a:off x="1403647" y="2963044"/>
            <a:ext cx="4771927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posición de imagen"/>
          <p:cNvSpPr>
            <a:spLocks noGrp="1"/>
          </p:cNvSpPr>
          <p:nvPr>
            <p:ph type="pic" idx="10"/>
          </p:nvPr>
        </p:nvSpPr>
        <p:spPr>
          <a:xfrm>
            <a:off x="2588332" y="1700808"/>
            <a:ext cx="4543400" cy="4536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0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43608" y="1052736"/>
            <a:ext cx="7632848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962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560" y="1196752"/>
            <a:ext cx="8280920" cy="5040560"/>
          </a:xfrm>
          <a:prstGeom prst="rect">
            <a:avLst/>
          </a:prstGeom>
        </p:spPr>
        <p:txBody>
          <a:bodyPr vert="vert270" anchor="t" anchorCtr="0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>
          <a:xfrm rot="16200000">
            <a:off x="8556398" y="1136629"/>
            <a:ext cx="810080" cy="365125"/>
          </a:xfrm>
        </p:spPr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052736"/>
            <a:ext cx="8352928" cy="518457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7" y="4406900"/>
            <a:ext cx="745110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990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4176464" cy="518457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0032" y="1052736"/>
            <a:ext cx="4176464" cy="518457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1052737"/>
            <a:ext cx="4176464" cy="79208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1560" y="1888368"/>
            <a:ext cx="4176464" cy="436048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60032" y="1052737"/>
            <a:ext cx="4104456" cy="79208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60032" y="1888368"/>
            <a:ext cx="4104456" cy="436048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8352928" cy="43204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8352928" cy="475252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867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311552"/>
            <a:ext cx="8208912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568" y="1196752"/>
            <a:ext cx="8208912" cy="4042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3568" y="5671592"/>
            <a:ext cx="8208912" cy="57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1 Título"/>
          <p:cNvSpPr txBox="1">
            <a:spLocks/>
          </p:cNvSpPr>
          <p:nvPr userDrawn="1"/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990000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http://www.uclm.es/comun/imgweb/firma_correo/uclm.jpg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Logotipo UCLM"/>
          <p:cNvPicPr/>
          <p:nvPr userDrawn="1"/>
        </p:nvPicPr>
        <p:blipFill>
          <a:blip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9" y="6260686"/>
            <a:ext cx="830156" cy="58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02" y="6260685"/>
            <a:ext cx="648072" cy="5865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4" y="6283977"/>
            <a:ext cx="3937424" cy="540000"/>
          </a:xfrm>
          <a:prstGeom prst="rect">
            <a:avLst/>
          </a:prstGeom>
        </p:spPr>
      </p:pic>
      <p:pic>
        <p:nvPicPr>
          <p:cNvPr id="1028" name="Picture 4" descr="http://satendeta.com/lazaret/wp-content/uploads/2015/05/33b355de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20540" r="5902" b="23565"/>
          <a:stretch/>
        </p:blipFill>
        <p:spPr bwMode="auto">
          <a:xfrm>
            <a:off x="7261696" y="6301977"/>
            <a:ext cx="18648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990949" y="6283977"/>
            <a:ext cx="1281845" cy="540000"/>
          </a:xfrm>
          <a:prstGeom prst="rect">
            <a:avLst/>
          </a:prstGeom>
        </p:spPr>
      </p:pic>
      <p:cxnSp>
        <p:nvCxnSpPr>
          <p:cNvPr id="15" name="14 Conector recto"/>
          <p:cNvCxnSpPr/>
          <p:nvPr userDrawn="1"/>
        </p:nvCxnSpPr>
        <p:spPr>
          <a:xfrm>
            <a:off x="467544" y="-17986"/>
            <a:ext cx="0" cy="690337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>
            <a:off x="467544" y="900849"/>
            <a:ext cx="8676456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 userDrawn="1"/>
        </p:nvSpPr>
        <p:spPr>
          <a:xfrm rot="16200000">
            <a:off x="-3220376" y="3233644"/>
            <a:ext cx="6903369" cy="400110"/>
          </a:xfrm>
          <a:prstGeom prst="rect">
            <a:avLst/>
          </a:prstGeom>
          <a:noFill/>
          <a:effectLst>
            <a:glow rad="1181100">
              <a:schemeClr val="accent1">
                <a:alpha val="63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i="1" cap="none" spc="300" dirty="0" smtClean="0">
                <a:ln w="0">
                  <a:solidFill>
                    <a:schemeClr val="accent2">
                      <a:alpha val="2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alpha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Robótica Educativa:</a:t>
            </a:r>
            <a:r>
              <a:rPr lang="es-ES" sz="2000" b="1" i="1" cap="none" spc="300" baseline="0" dirty="0" smtClean="0">
                <a:ln w="0">
                  <a:solidFill>
                    <a:schemeClr val="accent2">
                      <a:alpha val="2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alpha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Transparencias de clase</a:t>
            </a:r>
            <a:endParaRPr lang="es-ES" sz="2000" b="1" i="1" cap="none" spc="300" dirty="0">
              <a:ln w="0">
                <a:solidFill>
                  <a:schemeClr val="accent2">
                    <a:alpha val="2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  <a:alpha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7806070" y="-17986"/>
            <a:ext cx="13379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1400" b="1" spc="-10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Andrés  S. Vázquez</a:t>
            </a:r>
          </a:p>
          <a:p>
            <a:pPr>
              <a:lnSpc>
                <a:spcPct val="80000"/>
              </a:lnSpc>
            </a:pPr>
            <a:r>
              <a:rPr lang="es-ES" sz="1400" b="1" spc="-10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</a:t>
            </a:r>
            <a:r>
              <a:rPr lang="es-ES" sz="1400" b="1" spc="-100" baseline="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Ramos</a:t>
            </a:r>
          </a:p>
          <a:p>
            <a:pPr>
              <a:lnSpc>
                <a:spcPct val="80000"/>
              </a:lnSpc>
            </a:pPr>
            <a:r>
              <a:rPr lang="es-ES" sz="1400" b="1" spc="-100" baseline="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Raúl Fernández</a:t>
            </a:r>
          </a:p>
          <a:p>
            <a:pPr>
              <a:lnSpc>
                <a:spcPct val="80000"/>
              </a:lnSpc>
            </a:pPr>
            <a:r>
              <a:rPr lang="es-ES" sz="1400" b="1" spc="-100" baseline="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Ismael Payo</a:t>
            </a:r>
          </a:p>
          <a:p>
            <a:pPr>
              <a:lnSpc>
                <a:spcPct val="80000"/>
              </a:lnSpc>
            </a:pPr>
            <a:r>
              <a:rPr lang="es-ES" sz="1400" b="1" spc="-100" baseline="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Adán</a:t>
            </a:r>
            <a:endParaRPr lang="es-ES" sz="1400" b="1" spc="-100" dirty="0">
              <a:solidFill>
                <a:srgbClr val="990000">
                  <a:alpha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12918"/>
          <a:stretch/>
        </p:blipFill>
        <p:spPr>
          <a:xfrm>
            <a:off x="467544" y="97383"/>
            <a:ext cx="1642528" cy="812609"/>
          </a:xfrm>
          <a:prstGeom prst="rect">
            <a:avLst/>
          </a:prstGeom>
        </p:spPr>
      </p:pic>
      <p:sp>
        <p:nvSpPr>
          <p:cNvPr id="17" name="Marcador de número de diapositiva 16"/>
          <p:cNvSpPr>
            <a:spLocks noGrp="1"/>
          </p:cNvSpPr>
          <p:nvPr>
            <p:ph type="sldNum" sz="quarter" idx="4"/>
          </p:nvPr>
        </p:nvSpPr>
        <p:spPr>
          <a:xfrm>
            <a:off x="8316416" y="5895560"/>
            <a:ext cx="81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990000"/>
                </a:solidFill>
                <a:effectLst/>
              </a:defRPr>
            </a:lvl1pPr>
          </a:lstStyle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34" r:id="rId6"/>
    <p:sldLayoutId id="2147484026" r:id="rId7"/>
    <p:sldLayoutId id="2147484027" r:id="rId8"/>
    <p:sldLayoutId id="2147484029" r:id="rId9"/>
    <p:sldLayoutId id="2147484033" r:id="rId10"/>
    <p:sldLayoutId id="21474840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file:///G:\CRoMA14CRSinCompartir\VideosCRoMA14\Stanley_DARPA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scientificamerican.com/article/a-robot-in-every-home-2008-02/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1</a:t>
            </a:r>
            <a:br>
              <a:rPr lang="es-ES" dirty="0" smtClean="0"/>
            </a:br>
            <a:r>
              <a:rPr lang="es-ES" dirty="0" smtClean="0"/>
              <a:t>¿Qué es la robótica?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/>
            <a:r>
              <a:rPr lang="es-ES" dirty="0"/>
              <a:t>Antecedentes</a:t>
            </a:r>
          </a:p>
          <a:p>
            <a:pPr marL="514350" indent="-514350"/>
            <a:r>
              <a:rPr lang="es-ES" dirty="0"/>
              <a:t>Historia de la robótica</a:t>
            </a:r>
          </a:p>
          <a:p>
            <a:pPr marL="514350" indent="-514350"/>
            <a:r>
              <a:rPr lang="es-ES" dirty="0" smtClean="0"/>
              <a:t>Aplicaciones actuales</a:t>
            </a:r>
            <a:endParaRPr lang="es-ES" dirty="0"/>
          </a:p>
          <a:p>
            <a:pPr marL="514350" indent="-514350"/>
            <a:r>
              <a:rPr lang="es-ES" dirty="0" smtClean="0"/>
              <a:t>Elementos de un sistema robótico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58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1.2 HISTORIA DE LA ROBÓTICA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043607" y="980728"/>
            <a:ext cx="7451105" cy="3426173"/>
          </a:xfrm>
        </p:spPr>
        <p:txBody>
          <a:bodyPr/>
          <a:lstStyle/>
          <a:p>
            <a:r>
              <a:rPr lang="es-ES" dirty="0" smtClean="0"/>
              <a:t>UNIMATE: El primer robot industrial</a:t>
            </a:r>
          </a:p>
          <a:p>
            <a:r>
              <a:rPr lang="es-ES" dirty="0" smtClean="0"/>
              <a:t>Stanford </a:t>
            </a:r>
            <a:r>
              <a:rPr lang="es-ES" dirty="0" err="1" smtClean="0"/>
              <a:t>Cart</a:t>
            </a:r>
            <a:endParaRPr lang="es-ES" dirty="0" smtClean="0"/>
          </a:p>
          <a:p>
            <a:r>
              <a:rPr lang="es-ES" dirty="0" err="1" smtClean="0"/>
              <a:t>Shakey</a:t>
            </a:r>
            <a:endParaRPr lang="es-ES" dirty="0" smtClean="0"/>
          </a:p>
          <a:p>
            <a:r>
              <a:rPr lang="es-ES" dirty="0" smtClean="0"/>
              <a:t>ASIMO</a:t>
            </a:r>
          </a:p>
          <a:p>
            <a:r>
              <a:rPr lang="es-ES" dirty="0" smtClean="0"/>
              <a:t>IARC</a:t>
            </a:r>
          </a:p>
          <a:p>
            <a:r>
              <a:rPr lang="es-ES" dirty="0" err="1" smtClean="0"/>
              <a:t>Sojourner</a:t>
            </a:r>
            <a:endParaRPr lang="es-ES" dirty="0" smtClean="0"/>
          </a:p>
          <a:p>
            <a:r>
              <a:rPr lang="es-ES" dirty="0" smtClean="0"/>
              <a:t>AIBO</a:t>
            </a:r>
          </a:p>
          <a:p>
            <a:r>
              <a:rPr lang="es-ES" dirty="0" smtClean="0"/>
              <a:t>Canadarm2</a:t>
            </a:r>
          </a:p>
          <a:p>
            <a:r>
              <a:rPr lang="es-ES" dirty="0" smtClean="0"/>
              <a:t>Retos DARPA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334375" y="5895975"/>
            <a:ext cx="809625" cy="365125"/>
          </a:xfrm>
        </p:spPr>
        <p:txBody>
          <a:bodyPr/>
          <a:lstStyle/>
          <a:p>
            <a:fld id="{19D5C8CD-2A16-4F3A-8FFF-938E96A81D9B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387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Orígenes de la robótica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palabra </a:t>
            </a:r>
            <a:r>
              <a:rPr lang="es-ES" b="1" dirty="0" smtClean="0"/>
              <a:t>robot</a:t>
            </a:r>
            <a:r>
              <a:rPr lang="es-ES" dirty="0" smtClean="0"/>
              <a:t> procede del término checo </a:t>
            </a:r>
            <a:r>
              <a:rPr lang="es-ES" b="1" i="1" dirty="0" err="1" smtClean="0"/>
              <a:t>robota</a:t>
            </a:r>
            <a:r>
              <a:rPr lang="es-ES" dirty="0" smtClean="0"/>
              <a:t>, que significa trabajos forzados.</a:t>
            </a:r>
          </a:p>
          <a:p>
            <a:r>
              <a:rPr lang="es-ES" dirty="0" smtClean="0"/>
              <a:t>Creada por </a:t>
            </a:r>
            <a:r>
              <a:rPr lang="es-ES" dirty="0" err="1" smtClean="0"/>
              <a:t>Karel</a:t>
            </a:r>
            <a:r>
              <a:rPr lang="es-ES" dirty="0"/>
              <a:t> </a:t>
            </a:r>
            <a:r>
              <a:rPr lang="es-ES" dirty="0" err="1" smtClean="0"/>
              <a:t>Čapek</a:t>
            </a:r>
            <a:r>
              <a:rPr lang="es-ES" dirty="0" smtClean="0"/>
              <a:t> en 1921 para su obra de teatro Robots Universales </a:t>
            </a:r>
            <a:r>
              <a:rPr lang="es-ES" dirty="0" err="1" smtClean="0"/>
              <a:t>Rossum</a:t>
            </a:r>
            <a:r>
              <a:rPr lang="es-ES" dirty="0"/>
              <a:t>.</a:t>
            </a:r>
          </a:p>
        </p:txBody>
      </p:sp>
      <p:pic>
        <p:nvPicPr>
          <p:cNvPr id="6" name="Imagen 5" descr="http://upload.wikimedia.org/wikipedia/commons/5/56/R.U.R._by_Karel_%C4%8Capek_19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89" y="3070591"/>
            <a:ext cx="1953394" cy="3080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https://upload.wikimedia.org/wikipedia/commons/8/87/Capek_pla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 bwMode="auto">
          <a:xfrm>
            <a:off x="3440083" y="3070592"/>
            <a:ext cx="5040560" cy="30806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912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Orígenes de la </a:t>
            </a:r>
            <a:r>
              <a:rPr lang="es-ES" dirty="0" smtClean="0"/>
              <a:t>robótica:</a:t>
            </a:r>
            <a:br>
              <a:rPr lang="es-ES" dirty="0" smtClean="0"/>
            </a:br>
            <a:r>
              <a:rPr lang="es-ES" dirty="0" smtClean="0"/>
              <a:t>el papel de la ciencia-ficción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Isaac </a:t>
            </a:r>
            <a:r>
              <a:rPr lang="es-ES" dirty="0" err="1" smtClean="0"/>
              <a:t>Asimov</a:t>
            </a:r>
            <a:r>
              <a:rPr lang="es-ES" dirty="0" smtClean="0"/>
              <a:t> está considerado como el ‘Padre de la Robótica’ (él mismo creó dicha palabra).</a:t>
            </a:r>
          </a:p>
          <a:p>
            <a:r>
              <a:rPr lang="es-ES" dirty="0" smtClean="0"/>
              <a:t>Escribió multitud de novelas relacionadas con ella y creo las ‘Tres Leyes de la Robótica’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12</a:t>
            </a:fld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19743"/>
              </p:ext>
            </p:extLst>
          </p:nvPr>
        </p:nvGraphicFramePr>
        <p:xfrm>
          <a:off x="683568" y="2945472"/>
          <a:ext cx="8442928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086"/>
                <a:gridCol w="6313842"/>
              </a:tblGrid>
              <a:tr h="2541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1ª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Ley</a:t>
                      </a:r>
                      <a:r>
                        <a:rPr lang="es-ES" sz="2400" dirty="0" smtClean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Un robot no debe hacer daño a un ser humano o, por inacción, permitir que un ser humano sufra daño.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2ª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Ley</a:t>
                      </a:r>
                      <a:r>
                        <a:rPr lang="es-ES" sz="2400" dirty="0" smtClean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Un robot debe obedecer las órdenes dadas por los seres humanos, excepto si estas órdenes entrasen en conflicto con la 1ª Ley.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3ª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Ley</a:t>
                      </a:r>
                      <a:r>
                        <a:rPr lang="es-ES" sz="2400" dirty="0" smtClean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Un robot debe proteger su propia existencia </a:t>
                      </a:r>
                      <a:r>
                        <a:rPr lang="es-ES" sz="2400" dirty="0" smtClean="0">
                          <a:effectLst/>
                        </a:rPr>
                        <a:t>siempre que </a:t>
                      </a:r>
                      <a:r>
                        <a:rPr lang="es-ES" sz="2400" dirty="0">
                          <a:effectLst/>
                        </a:rPr>
                        <a:t>esta protección no entre en conflicto con la 1ª o la 2ª Ley.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5" name="Imagen 48" descr="http://static.tvtropes.org/pmwiki/pub/images/Isaac_Asim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79289"/>
            <a:ext cx="2123949" cy="26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1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Orígenes de la robótica:</a:t>
            </a:r>
            <a:br>
              <a:rPr lang="es-ES" dirty="0" smtClean="0"/>
            </a:br>
            <a:r>
              <a:rPr lang="es-ES" dirty="0" smtClean="0"/>
              <a:t>el papel de la ciencia-ficción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robótica y el cine</a:t>
            </a:r>
          </a:p>
          <a:p>
            <a:pPr lvl="1"/>
            <a:r>
              <a:rPr lang="es-ES" b="1" dirty="0" err="1" smtClean="0"/>
              <a:t>Metropolis</a:t>
            </a:r>
            <a:r>
              <a:rPr lang="es-ES" b="1" dirty="0" smtClean="0"/>
              <a:t> (1927)</a:t>
            </a:r>
          </a:p>
          <a:p>
            <a:pPr lvl="1"/>
            <a:r>
              <a:rPr lang="es-ES" b="1" dirty="0" err="1" smtClean="0"/>
              <a:t>Star</a:t>
            </a:r>
            <a:r>
              <a:rPr lang="es-ES" b="1" dirty="0" smtClean="0"/>
              <a:t> </a:t>
            </a:r>
            <a:r>
              <a:rPr lang="es-ES" b="1" dirty="0" err="1" smtClean="0"/>
              <a:t>Wars</a:t>
            </a:r>
            <a:r>
              <a:rPr lang="es-ES" b="1" dirty="0" smtClean="0"/>
              <a:t> (1977)</a:t>
            </a:r>
          </a:p>
          <a:p>
            <a:pPr lvl="1"/>
            <a:r>
              <a:rPr lang="es-ES" b="1" dirty="0" err="1" smtClean="0"/>
              <a:t>Terminator</a:t>
            </a:r>
            <a:r>
              <a:rPr lang="es-ES" b="1" dirty="0" smtClean="0"/>
              <a:t> (1984)</a:t>
            </a:r>
          </a:p>
          <a:p>
            <a:pPr lvl="1"/>
            <a:r>
              <a:rPr lang="es-ES" b="1" dirty="0" smtClean="0"/>
              <a:t>Cortocircuito (1986)</a:t>
            </a:r>
          </a:p>
          <a:p>
            <a:pPr lvl="1"/>
            <a:r>
              <a:rPr lang="es-ES" dirty="0" err="1" smtClean="0"/>
              <a:t>Robocop</a:t>
            </a:r>
            <a:r>
              <a:rPr lang="es-ES" dirty="0" smtClean="0"/>
              <a:t> (1987)</a:t>
            </a:r>
          </a:p>
          <a:p>
            <a:pPr lvl="1"/>
            <a:r>
              <a:rPr lang="es-ES" dirty="0" smtClean="0"/>
              <a:t>Yo, robot (2004)</a:t>
            </a:r>
          </a:p>
          <a:p>
            <a:pPr lvl="1"/>
            <a:r>
              <a:rPr lang="es-ES" dirty="0" smtClean="0"/>
              <a:t>Acero puro (2011)</a:t>
            </a:r>
          </a:p>
          <a:p>
            <a:pPr lvl="1"/>
            <a:r>
              <a:rPr lang="es-ES" dirty="0" err="1" smtClean="0"/>
              <a:t>Chappie</a:t>
            </a:r>
            <a:r>
              <a:rPr lang="es-ES" dirty="0" smtClean="0"/>
              <a:t> (2015)</a:t>
            </a:r>
          </a:p>
          <a:p>
            <a:pPr marL="457200" lvl="1" indent="0">
              <a:buNone/>
            </a:pP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5" name="Imagen 4" descr="https://hypergrid.org/metropolis/wiki/en/images/f/f9/Metro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79" y="1029363"/>
            <a:ext cx="1729061" cy="242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http://www.jeffbots.com/starwa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72" y="1029362"/>
            <a:ext cx="2146156" cy="242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http://1.bp.blogspot.com/-444OdSg-lQ8/T1od4t19wrI/AAAAAAAAAEg/eCyJytEL2g0/s1600/terminat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62" y="3451587"/>
            <a:ext cx="1946984" cy="266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http://photos1.blogger.com/blogger/6393/2176/1600/Cortocircuito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31352"/>
            <a:ext cx="1843236" cy="2687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224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-23373"/>
            <a:ext cx="5760640" cy="908720"/>
          </a:xfrm>
        </p:spPr>
        <p:txBody>
          <a:bodyPr/>
          <a:lstStyle/>
          <a:p>
            <a:r>
              <a:rPr lang="es-ES" dirty="0" smtClean="0"/>
              <a:t>UNIMATE (1954)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Primera patente de un robot industrial</a:t>
            </a:r>
          </a:p>
          <a:p>
            <a:pPr lvl="1"/>
            <a:r>
              <a:rPr lang="es-ES" dirty="0" smtClean="0"/>
              <a:t>Creador: George C. </a:t>
            </a:r>
            <a:r>
              <a:rPr lang="es-ES" dirty="0" err="1" smtClean="0"/>
              <a:t>Devol</a:t>
            </a:r>
            <a:endParaRPr lang="es-ES" dirty="0" smtClean="0"/>
          </a:p>
          <a:p>
            <a:pPr lvl="1"/>
            <a:r>
              <a:rPr lang="es-ES" dirty="0" smtClean="0"/>
              <a:t>Brazo mecánico con pinza en el extremo, montado sobre guías y programado en un tambor magnético</a:t>
            </a:r>
          </a:p>
          <a:p>
            <a:pPr lvl="1"/>
            <a:r>
              <a:rPr lang="es-ES" dirty="0" smtClean="0"/>
              <a:t>Utilizado para manipular piezas metálicas de fundición con temperaturas extremadamente altas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6" name="Imagen 5" descr="http://static01.nyt.com/images/2011/08/16/business/DEVOL2-obit/DEVOL2-obit-popu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54" y="3765667"/>
            <a:ext cx="3512930" cy="23393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65595"/>
              </p:ext>
            </p:extLst>
          </p:nvPr>
        </p:nvGraphicFramePr>
        <p:xfrm>
          <a:off x="4816229" y="3765667"/>
          <a:ext cx="3716211" cy="2339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Imagen de mapa de bits" r:id="rId4" imgW="2809524" imgH="1638529" progId="Paint.Picture">
                  <p:embed/>
                </p:oleObj>
              </mc:Choice>
              <mc:Fallback>
                <p:oleObj name="Imagen de mapa de bits" r:id="rId4" imgW="2809524" imgH="163852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847" r="3076"/>
                      <a:stretch>
                        <a:fillRect/>
                      </a:stretch>
                    </p:blipFill>
                    <p:spPr bwMode="auto">
                      <a:xfrm>
                        <a:off x="4816229" y="3765667"/>
                        <a:ext cx="3716211" cy="2339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20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Hitos de la robótica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052736"/>
            <a:ext cx="5616624" cy="5184576"/>
          </a:xfrm>
        </p:spPr>
        <p:txBody>
          <a:bodyPr/>
          <a:lstStyle/>
          <a:p>
            <a:r>
              <a:rPr lang="es-ES" dirty="0" smtClean="0"/>
              <a:t>Stanford </a:t>
            </a:r>
            <a:r>
              <a:rPr lang="es-ES" dirty="0" err="1" smtClean="0"/>
              <a:t>Cart</a:t>
            </a:r>
            <a:r>
              <a:rPr lang="es-ES" dirty="0" smtClean="0"/>
              <a:t> (1960)</a:t>
            </a:r>
          </a:p>
          <a:p>
            <a:pPr lvl="1"/>
            <a:r>
              <a:rPr lang="es-ES" dirty="0" smtClean="0"/>
              <a:t>Prototipo para el estudio de la </a:t>
            </a:r>
            <a:r>
              <a:rPr lang="es-ES" dirty="0" err="1" smtClean="0"/>
              <a:t>teleoperación</a:t>
            </a:r>
            <a:r>
              <a:rPr lang="es-ES" dirty="0" smtClean="0"/>
              <a:t> de robots móviles 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Stanford </a:t>
            </a:r>
            <a:r>
              <a:rPr lang="es-ES" dirty="0" err="1" smtClean="0"/>
              <a:t>Arm</a:t>
            </a:r>
            <a:r>
              <a:rPr lang="es-ES" dirty="0" smtClean="0"/>
              <a:t> (1969)</a:t>
            </a:r>
          </a:p>
          <a:p>
            <a:pPr lvl="1"/>
            <a:r>
              <a:rPr lang="es-ES" dirty="0" smtClean="0"/>
              <a:t>Primer robot controlado mediante un computador electrónico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15</a:t>
            </a:fld>
            <a:endParaRPr lang="es-ES" dirty="0"/>
          </a:p>
        </p:txBody>
      </p:sp>
      <p:pic>
        <p:nvPicPr>
          <p:cNvPr id="5" name="Imagen 4" descr="http://web.stanford.edu/~learnest/cart_files/image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08" y="908719"/>
            <a:ext cx="2755392" cy="288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http://i2.cdn.turner.com/money/dam/assets/150423172913-stanford-arm-620xb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 b="5929"/>
          <a:stretch/>
        </p:blipFill>
        <p:spPr bwMode="auto">
          <a:xfrm>
            <a:off x="5343570" y="3789040"/>
            <a:ext cx="3782926" cy="2125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203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ttp://www.thocp.net/reference/robotics/pictures/1968-tentac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93" y="4385447"/>
            <a:ext cx="2866963" cy="18518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Hitos de la robótica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052736"/>
            <a:ext cx="5389621" cy="5184576"/>
          </a:xfrm>
        </p:spPr>
        <p:txBody>
          <a:bodyPr/>
          <a:lstStyle/>
          <a:p>
            <a:r>
              <a:rPr lang="es-ES" dirty="0" err="1" smtClean="0"/>
              <a:t>Shakey</a:t>
            </a:r>
            <a:r>
              <a:rPr lang="es-ES" dirty="0" smtClean="0"/>
              <a:t> (1970)</a:t>
            </a:r>
          </a:p>
          <a:p>
            <a:pPr lvl="1"/>
            <a:r>
              <a:rPr lang="es-ES" dirty="0" smtClean="0"/>
              <a:t>Primer robot con capacidad para razonar autónomamente sobre su entorno</a:t>
            </a:r>
          </a:p>
          <a:p>
            <a:r>
              <a:rPr lang="es-ES" dirty="0" err="1"/>
              <a:t>Lunokhod</a:t>
            </a:r>
            <a:r>
              <a:rPr lang="es-ES" dirty="0"/>
              <a:t> I (1970)</a:t>
            </a:r>
          </a:p>
          <a:p>
            <a:pPr lvl="1"/>
            <a:r>
              <a:rPr lang="es-ES" dirty="0" smtClean="0"/>
              <a:t>Primer </a:t>
            </a:r>
            <a:r>
              <a:rPr lang="es-ES" dirty="0" err="1" smtClean="0"/>
              <a:t>rover</a:t>
            </a:r>
            <a:r>
              <a:rPr lang="es-ES" dirty="0" smtClean="0"/>
              <a:t> lunar (</a:t>
            </a:r>
            <a:r>
              <a:rPr lang="es-ES" dirty="0" err="1" smtClean="0"/>
              <a:t>teleoperado</a:t>
            </a:r>
            <a:r>
              <a:rPr lang="es-ES" dirty="0" smtClean="0"/>
              <a:t> desde la tierra)</a:t>
            </a:r>
          </a:p>
          <a:p>
            <a:r>
              <a:rPr lang="es-ES" dirty="0" smtClean="0"/>
              <a:t>Robot de accionamiento directo (1981)</a:t>
            </a:r>
          </a:p>
          <a:p>
            <a:pPr lvl="1"/>
            <a:r>
              <a:rPr lang="es-ES" dirty="0" smtClean="0"/>
              <a:t>Sin mecanismos de transmisión (poleas, correas…)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16</a:t>
            </a:fld>
            <a:endParaRPr lang="es-ES" dirty="0"/>
          </a:p>
        </p:txBody>
      </p:sp>
      <p:pic>
        <p:nvPicPr>
          <p:cNvPr id="6" name="Imagen 5" descr="See Explanation.  Clicking on the picture will download&#10; the highest resolution version availabl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44" y="3068960"/>
            <a:ext cx="2435256" cy="197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ttp://davidbuckley.net/DB/HistoryMakers/ShakeyMuseum_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/>
          <a:stretch/>
        </p:blipFill>
        <p:spPr bwMode="auto">
          <a:xfrm>
            <a:off x="5838123" y="908720"/>
            <a:ext cx="1326165" cy="2486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04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Hitos de la robótica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Robots humanoides de Honda (1986)</a:t>
            </a:r>
          </a:p>
          <a:p>
            <a:pPr lvl="1"/>
            <a:r>
              <a:rPr lang="es-ES" dirty="0" smtClean="0"/>
              <a:t>1986 – 1993: Serie E </a:t>
            </a:r>
          </a:p>
          <a:p>
            <a:pPr lvl="1"/>
            <a:r>
              <a:rPr lang="es-ES" dirty="0" smtClean="0"/>
              <a:t>1993 – 2000: Serie P</a:t>
            </a:r>
          </a:p>
          <a:p>
            <a:pPr lvl="1"/>
            <a:r>
              <a:rPr lang="es-ES" dirty="0" smtClean="0"/>
              <a:t>2000 </a:t>
            </a:r>
            <a:r>
              <a:rPr lang="es-ES" dirty="0"/>
              <a:t>–</a:t>
            </a:r>
            <a:r>
              <a:rPr lang="es-ES" dirty="0" smtClean="0"/>
              <a:t> : ASIMO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17</a:t>
            </a:fld>
            <a:endParaRPr lang="es-ES" dirty="0"/>
          </a:p>
        </p:txBody>
      </p:sp>
      <p:pic>
        <p:nvPicPr>
          <p:cNvPr id="5" name="Imagen 4" descr="The history of the Honda P3 robot line, up to ASIMO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9"/>
          <a:stretch/>
        </p:blipFill>
        <p:spPr bwMode="auto">
          <a:xfrm>
            <a:off x="971600" y="2492897"/>
            <a:ext cx="7764076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7080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Hitos de la robótica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Genghis</a:t>
            </a:r>
            <a:r>
              <a:rPr lang="es-ES" dirty="0" smtClean="0"/>
              <a:t> (1989)</a:t>
            </a:r>
          </a:p>
          <a:p>
            <a:pPr lvl="1"/>
            <a:r>
              <a:rPr lang="es-ES" dirty="0" err="1" smtClean="0"/>
              <a:t>Microrrobot</a:t>
            </a:r>
            <a:r>
              <a:rPr lang="es-ES" dirty="0" smtClean="0"/>
              <a:t> hexápodo</a:t>
            </a:r>
          </a:p>
          <a:p>
            <a:pPr lvl="1"/>
            <a:r>
              <a:rPr lang="es-ES" dirty="0" smtClean="0"/>
              <a:t>Alta integración sensorial</a:t>
            </a:r>
          </a:p>
          <a:p>
            <a:r>
              <a:rPr lang="es-ES" dirty="0" smtClean="0"/>
              <a:t>IARC (1990-)</a:t>
            </a:r>
          </a:p>
          <a:p>
            <a:pPr lvl="1"/>
            <a:r>
              <a:rPr lang="es-ES" dirty="0" smtClean="0"/>
              <a:t>Competición de robótica aérea</a:t>
            </a:r>
          </a:p>
          <a:p>
            <a:pPr lvl="1"/>
            <a:r>
              <a:rPr lang="es-ES" dirty="0" smtClean="0"/>
              <a:t>Actualmente (2015) en su 7ª misión</a:t>
            </a:r>
          </a:p>
          <a:p>
            <a:r>
              <a:rPr lang="es-ES" dirty="0" err="1" smtClean="0"/>
              <a:t>RobotTuna</a:t>
            </a:r>
            <a:r>
              <a:rPr lang="es-ES" dirty="0" smtClean="0"/>
              <a:t> (1996)</a:t>
            </a:r>
          </a:p>
          <a:p>
            <a:pPr lvl="1"/>
            <a:r>
              <a:rPr lang="es-ES" dirty="0" smtClean="0"/>
              <a:t>Primer robot que imitaba</a:t>
            </a:r>
            <a:br>
              <a:rPr lang="es-ES" dirty="0" smtClean="0"/>
            </a:br>
            <a:r>
              <a:rPr lang="es-ES" dirty="0" smtClean="0"/>
              <a:t>los movimientos de un pez</a:t>
            </a:r>
          </a:p>
          <a:p>
            <a:pPr lvl="1"/>
            <a:r>
              <a:rPr lang="es-ES" dirty="0" smtClean="0"/>
              <a:t>Robótica </a:t>
            </a:r>
            <a:r>
              <a:rPr lang="es-ES" dirty="0" err="1" smtClean="0"/>
              <a:t>bioinspirada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18</a:t>
            </a:fld>
            <a:endParaRPr lang="es-ES" dirty="0"/>
          </a:p>
        </p:txBody>
      </p:sp>
      <p:pic>
        <p:nvPicPr>
          <p:cNvPr id="5" name="Imagen 4" descr="http://www.sciencemuseum.org.uk/images/object_images/535x535/1032806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23240" r="3178" b="25822"/>
          <a:stretch/>
        </p:blipFill>
        <p:spPr bwMode="auto">
          <a:xfrm>
            <a:off x="5491936" y="4483004"/>
            <a:ext cx="3370540" cy="1466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http://www.ai.mit.edu/projects/genghis/gengh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980728"/>
            <a:ext cx="2994332" cy="186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IAR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38"/>
          <a:stretch/>
        </p:blipFill>
        <p:spPr bwMode="auto">
          <a:xfrm>
            <a:off x="7020272" y="2902172"/>
            <a:ext cx="1511196" cy="1503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418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Hitos de la robótica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19</a:t>
            </a:fld>
            <a:endParaRPr lang="es-ES" dirty="0"/>
          </a:p>
        </p:txBody>
      </p:sp>
      <p:pic>
        <p:nvPicPr>
          <p:cNvPr id="6" name="Imagen 5" descr="http://eldiario.com.uy/wp-content/uploads/2014/11/Aib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r="2285"/>
          <a:stretch/>
        </p:blipFill>
        <p:spPr bwMode="auto">
          <a:xfrm>
            <a:off x="7280209" y="2276872"/>
            <a:ext cx="1865540" cy="1954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Sojourner on Mars PIA0112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7420" r="5106" b="2718"/>
          <a:stretch/>
        </p:blipFill>
        <p:spPr bwMode="auto">
          <a:xfrm>
            <a:off x="5076056" y="919387"/>
            <a:ext cx="2448272" cy="23575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184576"/>
          </a:xfrm>
        </p:spPr>
        <p:txBody>
          <a:bodyPr/>
          <a:lstStyle/>
          <a:p>
            <a:r>
              <a:rPr lang="es-ES" dirty="0" err="1" smtClean="0"/>
              <a:t>Sojourner</a:t>
            </a:r>
            <a:r>
              <a:rPr lang="es-ES" dirty="0" smtClean="0"/>
              <a:t> (1997)</a:t>
            </a:r>
          </a:p>
          <a:p>
            <a:pPr lvl="1"/>
            <a:r>
              <a:rPr lang="es-ES" dirty="0" smtClean="0"/>
              <a:t>Primer </a:t>
            </a:r>
            <a:r>
              <a:rPr lang="es-ES" dirty="0" err="1" smtClean="0"/>
              <a:t>rover</a:t>
            </a:r>
            <a:r>
              <a:rPr lang="es-ES" dirty="0" smtClean="0"/>
              <a:t> marciano</a:t>
            </a:r>
          </a:p>
          <a:p>
            <a:pPr lvl="1"/>
            <a:r>
              <a:rPr lang="es-ES" dirty="0" smtClean="0"/>
              <a:t>Realizaba las órdenes de</a:t>
            </a:r>
            <a:br>
              <a:rPr lang="es-ES" dirty="0" smtClean="0"/>
            </a:br>
            <a:r>
              <a:rPr lang="es-ES" dirty="0" smtClean="0"/>
              <a:t>modo autónomo</a:t>
            </a:r>
          </a:p>
          <a:p>
            <a:r>
              <a:rPr lang="es-ES" dirty="0" smtClean="0"/>
              <a:t>AIBO (1999)</a:t>
            </a:r>
          </a:p>
          <a:p>
            <a:pPr lvl="1"/>
            <a:r>
              <a:rPr lang="es-ES" dirty="0" smtClean="0"/>
              <a:t>Robot mascota de SONY</a:t>
            </a:r>
          </a:p>
          <a:p>
            <a:pPr lvl="1"/>
            <a:r>
              <a:rPr lang="es-ES" dirty="0" smtClean="0"/>
              <a:t>Avance de interacción</a:t>
            </a:r>
            <a:br>
              <a:rPr lang="es-ES" dirty="0" smtClean="0"/>
            </a:br>
            <a:r>
              <a:rPr lang="es-ES" dirty="0" smtClean="0"/>
              <a:t>humano-robot (HRI)</a:t>
            </a:r>
          </a:p>
          <a:p>
            <a:r>
              <a:rPr lang="es-ES" dirty="0" smtClean="0"/>
              <a:t>Canadarm2 (2001)</a:t>
            </a:r>
          </a:p>
          <a:p>
            <a:pPr lvl="1"/>
            <a:r>
              <a:rPr lang="es-ES" dirty="0" smtClean="0"/>
              <a:t>Brazo flexible robótico de la</a:t>
            </a:r>
            <a:br>
              <a:rPr lang="es-ES" dirty="0" smtClean="0"/>
            </a:br>
            <a:r>
              <a:rPr lang="es-ES" dirty="0" smtClean="0"/>
              <a:t>Estación Espacial Internacional</a:t>
            </a:r>
            <a:endParaRPr lang="es-ES" dirty="0"/>
          </a:p>
        </p:txBody>
      </p:sp>
      <p:pic>
        <p:nvPicPr>
          <p:cNvPr id="9" name="Marcador de contenido 6" descr="http://upload.wikimedia.org/wikipedia/commons/thumb/e/e5/STS-114_Steve_Robinson_on_Canadarm2.jpg/300px-STS-114_Steve_Robinson_on_Canadarm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799699" y="4270762"/>
            <a:ext cx="2997327" cy="1978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96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la robótica?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Definición clásica (DRAE, 2015)</a:t>
            </a:r>
          </a:p>
          <a:p>
            <a:pPr lvl="1"/>
            <a:r>
              <a:rPr lang="es-ES" dirty="0" smtClean="0"/>
              <a:t>Técnica </a:t>
            </a:r>
            <a:r>
              <a:rPr lang="es-ES" dirty="0"/>
              <a:t>que aplica la informática al diseño y empleo de aparatos que, en sustitución de personas, realizan operaciones o trabajos, por lo general en instalaciones </a:t>
            </a:r>
            <a:r>
              <a:rPr lang="es-ES" dirty="0" smtClean="0"/>
              <a:t>industriales</a:t>
            </a:r>
          </a:p>
          <a:p>
            <a:r>
              <a:rPr lang="es-ES" dirty="0" smtClean="0"/>
              <a:t>Conceptos clave</a:t>
            </a:r>
          </a:p>
          <a:p>
            <a:pPr lvl="1"/>
            <a:r>
              <a:rPr lang="es-ES" dirty="0" smtClean="0"/>
              <a:t>Técnica</a:t>
            </a:r>
          </a:p>
          <a:p>
            <a:pPr lvl="1"/>
            <a:r>
              <a:rPr lang="es-ES" dirty="0" smtClean="0"/>
              <a:t>Informática</a:t>
            </a:r>
          </a:p>
          <a:p>
            <a:pPr lvl="1"/>
            <a:r>
              <a:rPr lang="es-ES" dirty="0" smtClean="0"/>
              <a:t>Sustituye al hombre</a:t>
            </a:r>
          </a:p>
          <a:p>
            <a:r>
              <a:rPr lang="es-ES" dirty="0" smtClean="0"/>
              <a:t>Definición incompleta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99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Retos DARPA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Agencia de Proyectos de Investigación Avanzados de Defensa de Estados </a:t>
            </a:r>
            <a:r>
              <a:rPr lang="es-ES" dirty="0" smtClean="0"/>
              <a:t>Unidos</a:t>
            </a:r>
          </a:p>
          <a:p>
            <a:pPr lvl="1"/>
            <a:r>
              <a:rPr lang="es-ES" dirty="0"/>
              <a:t>DARPA Grand </a:t>
            </a:r>
            <a:r>
              <a:rPr lang="es-ES" dirty="0" err="1"/>
              <a:t>Challenge</a:t>
            </a:r>
            <a:r>
              <a:rPr lang="es-ES" dirty="0"/>
              <a:t> (2004-2005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Coche de conducción autónoma</a:t>
            </a:r>
          </a:p>
          <a:p>
            <a:pPr lvl="2"/>
            <a:r>
              <a:rPr lang="es-ES" dirty="0" smtClean="0"/>
              <a:t>Ganador Stanford </a:t>
            </a:r>
            <a:r>
              <a:rPr lang="es-ES" dirty="0" err="1" smtClean="0"/>
              <a:t>University</a:t>
            </a:r>
            <a:r>
              <a:rPr lang="es-ES" dirty="0"/>
              <a:t> </a:t>
            </a:r>
            <a:r>
              <a:rPr lang="es-ES" dirty="0" smtClean="0"/>
              <a:t>(Prof. Sebastian </a:t>
            </a:r>
            <a:r>
              <a:rPr lang="es-ES" dirty="0" err="1" smtClean="0"/>
              <a:t>Thrun</a:t>
            </a:r>
            <a:r>
              <a:rPr lang="es-ES" dirty="0" smtClean="0"/>
              <a:t>)</a:t>
            </a:r>
          </a:p>
          <a:p>
            <a:pPr lvl="2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20</a:t>
            </a:fld>
            <a:endParaRPr lang="es-ES" dirty="0"/>
          </a:p>
        </p:txBody>
      </p:sp>
      <p:pic>
        <p:nvPicPr>
          <p:cNvPr id="5" name="Picture 2" descr="http://cs.stanford.edu/group/roadrunner/old/presskit/high_res_pics/Stanley_Image14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55" y="3310085"/>
            <a:ext cx="4402945" cy="2927227"/>
          </a:xfrm>
          <a:prstGeom prst="rect">
            <a:avLst/>
          </a:prstGeom>
          <a:noFill/>
          <a:extLst/>
        </p:spPr>
      </p:pic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r="13086"/>
          <a:stretch/>
        </p:blipFill>
        <p:spPr bwMode="auto">
          <a:xfrm>
            <a:off x="5716900" y="3310085"/>
            <a:ext cx="2826824" cy="292722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1911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Retos DARPA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052736"/>
            <a:ext cx="8442928" cy="5184576"/>
          </a:xfrm>
        </p:spPr>
        <p:txBody>
          <a:bodyPr/>
          <a:lstStyle/>
          <a:p>
            <a:pPr lvl="1"/>
            <a:r>
              <a:rPr lang="es-ES_tradnl" dirty="0"/>
              <a:t>DARPA </a:t>
            </a:r>
            <a:r>
              <a:rPr lang="es-ES_tradnl" dirty="0" err="1"/>
              <a:t>Urban</a:t>
            </a:r>
            <a:r>
              <a:rPr lang="es-ES_tradnl" dirty="0"/>
              <a:t> </a:t>
            </a:r>
            <a:r>
              <a:rPr lang="es-ES_tradnl" dirty="0" err="1"/>
              <a:t>Challenge</a:t>
            </a:r>
            <a:r>
              <a:rPr lang="es-ES_tradnl" dirty="0"/>
              <a:t> (2007</a:t>
            </a:r>
            <a:r>
              <a:rPr lang="es-ES_tradnl" dirty="0" smtClean="0"/>
              <a:t>)</a:t>
            </a:r>
          </a:p>
          <a:p>
            <a:pPr lvl="2"/>
            <a:r>
              <a:rPr lang="es-ES_tradnl" dirty="0" smtClean="0"/>
              <a:t>Coche autónomo en entornos urbanos</a:t>
            </a:r>
          </a:p>
          <a:p>
            <a:pPr lvl="2"/>
            <a:r>
              <a:rPr lang="es-ES_tradnl" dirty="0" smtClean="0"/>
              <a:t>Ganador Carnegie </a:t>
            </a:r>
            <a:r>
              <a:rPr lang="es-ES_tradnl" dirty="0" err="1" smtClean="0"/>
              <a:t>Mellon</a:t>
            </a:r>
            <a:r>
              <a:rPr lang="es-ES_tradnl" dirty="0" smtClean="0"/>
              <a:t> </a:t>
            </a:r>
            <a:r>
              <a:rPr lang="es-ES_tradnl" dirty="0" err="1" smtClean="0"/>
              <a:t>University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(Prof. William “Red” </a:t>
            </a:r>
            <a:r>
              <a:rPr lang="es-ES_tradnl" dirty="0" err="1" smtClean="0"/>
              <a:t>Whittaker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21</a:t>
            </a:fld>
            <a:endParaRPr lang="es-ES" dirty="0"/>
          </a:p>
        </p:txBody>
      </p:sp>
      <p:pic>
        <p:nvPicPr>
          <p:cNvPr id="3074" name="Picture 2" descr="http://media3.s-nbcnews.com/j/msnbc/Components/Photos/040308/040308_darpa_bcol3.grid-6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28" y="2852936"/>
            <a:ext cx="4148820" cy="318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4824536" cy="3186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089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Retos DARPA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DARPA </a:t>
            </a:r>
            <a:r>
              <a:rPr lang="es-ES" dirty="0" err="1" smtClean="0"/>
              <a:t>Robotics</a:t>
            </a:r>
            <a:r>
              <a:rPr lang="es-ES" dirty="0" smtClean="0"/>
              <a:t> </a:t>
            </a:r>
            <a:r>
              <a:rPr lang="es-ES" dirty="0" err="1" smtClean="0"/>
              <a:t>Challenge</a:t>
            </a:r>
            <a:r>
              <a:rPr lang="es-ES" dirty="0" smtClean="0"/>
              <a:t> (2013-2015)</a:t>
            </a:r>
          </a:p>
          <a:p>
            <a:pPr lvl="2"/>
            <a:r>
              <a:rPr lang="es-ES" dirty="0" smtClean="0"/>
              <a:t>Propiciado por el terremoto/tsunami de Fukushima que dañó los reactores de una central nuclear.</a:t>
            </a:r>
          </a:p>
          <a:p>
            <a:pPr lvl="2"/>
            <a:r>
              <a:rPr lang="es-ES" dirty="0" smtClean="0"/>
              <a:t>Tareas que un robot debería realizar en ese entorno:</a:t>
            </a:r>
          </a:p>
          <a:p>
            <a:pPr marL="1828800" lvl="3" indent="-457200">
              <a:buFont typeface="+mj-lt"/>
              <a:buAutoNum type="arabicPeriod"/>
            </a:pPr>
            <a:r>
              <a:rPr lang="es-ES" sz="2200" dirty="0" smtClean="0"/>
              <a:t>Conducir un vehículo hasta la zona</a:t>
            </a:r>
          </a:p>
          <a:p>
            <a:pPr marL="1828800" lvl="3" indent="-457200">
              <a:buFont typeface="+mj-lt"/>
              <a:buAutoNum type="arabicPeriod"/>
            </a:pPr>
            <a:r>
              <a:rPr lang="es-ES" sz="2200" dirty="0" smtClean="0"/>
              <a:t>Salir del vehículo</a:t>
            </a:r>
          </a:p>
          <a:p>
            <a:pPr marL="1828800" lvl="3" indent="-457200">
              <a:buFont typeface="+mj-lt"/>
              <a:buAutoNum type="arabicPeriod"/>
            </a:pPr>
            <a:r>
              <a:rPr lang="es-ES" sz="2200" dirty="0" smtClean="0"/>
              <a:t>Abrir puertas y pasar por ellas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s-ES" sz="2200" dirty="0" smtClean="0"/>
              <a:t>Localizar y cerrar válvulas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s-ES" sz="2200" dirty="0" smtClean="0"/>
              <a:t>Hacer agujeros en paredes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s-ES" sz="2200" dirty="0" smtClean="0"/>
              <a:t>Posibilidad de elegir</a:t>
            </a:r>
          </a:p>
          <a:p>
            <a:pPr marL="2286000" lvl="4" indent="-457200">
              <a:buFont typeface="+mj-lt"/>
              <a:buAutoNum type="alphaLcPeriod"/>
            </a:pPr>
            <a:r>
              <a:rPr lang="es-ES" sz="2200" dirty="0" smtClean="0"/>
              <a:t>Limpiar escombros del suelo</a:t>
            </a:r>
          </a:p>
          <a:p>
            <a:pPr marL="2286000" lvl="4" indent="-457200">
              <a:buFont typeface="+mj-lt"/>
              <a:buAutoNum type="alphaLcPeriod"/>
            </a:pPr>
            <a:r>
              <a:rPr lang="es-ES" sz="2200" dirty="0" smtClean="0"/>
              <a:t>Caminar sobre terreno inestable</a:t>
            </a:r>
          </a:p>
          <a:p>
            <a:pPr marL="1828800" lvl="3" indent="-457200">
              <a:buFont typeface="+mj-lt"/>
              <a:buAutoNum type="arabicPeriod"/>
            </a:pPr>
            <a:r>
              <a:rPr lang="es-ES" sz="2200" dirty="0" smtClean="0"/>
              <a:t>Subir escaleras</a:t>
            </a:r>
            <a:endParaRPr lang="es-ES" sz="2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086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Retos DARPA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23</a:t>
            </a:fld>
            <a:endParaRPr lang="es-ES" dirty="0"/>
          </a:p>
        </p:txBody>
      </p:sp>
      <p:pic>
        <p:nvPicPr>
          <p:cNvPr id="6" name="Picture 2" descr="http://www.theroboticschallenge.org/sites/default/files/images/Tasks2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496" cy="705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11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4896544" cy="5184576"/>
          </a:xfrm>
        </p:spPr>
        <p:txBody>
          <a:bodyPr/>
          <a:lstStyle/>
          <a:p>
            <a:r>
              <a:rPr lang="es-ES" sz="3200" dirty="0" smtClean="0"/>
              <a:t>Vencedor: DRC-HUBO</a:t>
            </a:r>
          </a:p>
          <a:p>
            <a:pPr lvl="1"/>
            <a:r>
              <a:rPr lang="es-ES" sz="2800" dirty="0" smtClean="0"/>
              <a:t>Colaboradores</a:t>
            </a:r>
          </a:p>
          <a:p>
            <a:pPr lvl="2"/>
            <a:r>
              <a:rPr lang="es-ES" sz="2400" dirty="0" smtClean="0"/>
              <a:t>KAIST: </a:t>
            </a:r>
            <a:r>
              <a:rPr lang="en-US" sz="2400" dirty="0"/>
              <a:t>Korea Advanced Institute of Science and </a:t>
            </a:r>
            <a:r>
              <a:rPr lang="en-US" sz="2400" dirty="0" smtClean="0"/>
              <a:t>Technology,</a:t>
            </a:r>
            <a:br>
              <a:rPr lang="en-US" sz="2400" dirty="0" smtClean="0"/>
            </a:br>
            <a:r>
              <a:rPr lang="en-US" sz="2400" dirty="0" smtClean="0"/>
              <a:t>Daejeon, </a:t>
            </a:r>
            <a:r>
              <a:rPr lang="en-US" sz="2400" dirty="0" err="1" smtClean="0"/>
              <a:t>Corea</a:t>
            </a:r>
            <a:r>
              <a:rPr lang="en-US" sz="2400" dirty="0" smtClean="0"/>
              <a:t> del Sur</a:t>
            </a:r>
          </a:p>
          <a:p>
            <a:pPr lvl="2"/>
            <a:r>
              <a:rPr lang="en-US" sz="2400" dirty="0" smtClean="0"/>
              <a:t>Rainbow </a:t>
            </a:r>
            <a:r>
              <a:rPr lang="es-ES" sz="2400" dirty="0" smtClean="0"/>
              <a:t>Co.</a:t>
            </a:r>
          </a:p>
          <a:p>
            <a:pPr lvl="1"/>
            <a:r>
              <a:rPr lang="es-ES" sz="2800" dirty="0" smtClean="0"/>
              <a:t>Dos posiciones</a:t>
            </a:r>
          </a:p>
          <a:p>
            <a:pPr lvl="2"/>
            <a:r>
              <a:rPr lang="es-ES" sz="2400" dirty="0" smtClean="0"/>
              <a:t>De pie: habilidad de caminar sobre dos piernas</a:t>
            </a:r>
          </a:p>
          <a:p>
            <a:pPr lvl="2"/>
            <a:r>
              <a:rPr lang="es-ES" sz="2400" dirty="0" smtClean="0"/>
              <a:t>Arrodillado: para una mayor velocidad puede rodar sobre unas ruedas laterales</a:t>
            </a:r>
          </a:p>
          <a:p>
            <a:pPr lvl="1"/>
            <a:endParaRPr lang="es-ES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Retos DARPA</a:t>
            </a:r>
            <a:endParaRPr lang="es-ES" dirty="0"/>
          </a:p>
        </p:txBody>
      </p:sp>
      <p:pic>
        <p:nvPicPr>
          <p:cNvPr id="5122" name="Picture 2" descr="http://www.theroboticschallenge.org/sites/default/files/TeamKAIST_DRCHubo2_mai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FEFE">
                  <a:alpha val="99608"/>
                </a:srgbClr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89" y="1052513"/>
            <a:ext cx="3493783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918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1.3 robótica en la actualidad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Robótica industrial</a:t>
            </a:r>
          </a:p>
          <a:p>
            <a:r>
              <a:rPr lang="es-ES" dirty="0" smtClean="0"/>
              <a:t>Robótica de servicios</a:t>
            </a:r>
          </a:p>
          <a:p>
            <a:r>
              <a:rPr lang="es-ES" dirty="0" smtClean="0"/>
              <a:t>Problemática</a:t>
            </a:r>
          </a:p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334375" y="5895975"/>
            <a:ext cx="809625" cy="365125"/>
          </a:xfrm>
        </p:spPr>
        <p:txBody>
          <a:bodyPr/>
          <a:lstStyle/>
          <a:p>
            <a:fld id="{19D5C8CD-2A16-4F3A-8FFF-938E96A81D9B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3240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Robótica Industrial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83568" y="1052736"/>
            <a:ext cx="8460432" cy="5184576"/>
          </a:xfrm>
        </p:spPr>
        <p:txBody>
          <a:bodyPr/>
          <a:lstStyle/>
          <a:p>
            <a:r>
              <a:rPr lang="es-ES" dirty="0" smtClean="0"/>
              <a:t>Principal actividad de la robótica en nuestras vidas: manufactura en cadenas de producción</a:t>
            </a:r>
          </a:p>
          <a:p>
            <a:pPr lvl="1"/>
            <a:r>
              <a:rPr lang="es-ES" dirty="0" smtClean="0"/>
              <a:t>Posibilita las economías de escala </a:t>
            </a:r>
            <a:r>
              <a:rPr lang="es-ES" dirty="0" smtClean="0">
                <a:sym typeface="Wingdings" panose="05000000000000000000" pitchFamily="2" charset="2"/>
              </a:rPr>
              <a:t></a:t>
            </a:r>
            <a:r>
              <a:rPr lang="es-ES" dirty="0" smtClean="0"/>
              <a:t> abaratamiento</a:t>
            </a:r>
          </a:p>
          <a:p>
            <a:pPr lvl="1"/>
            <a:r>
              <a:rPr lang="es-ES" dirty="0"/>
              <a:t>Sustituye al hombre</a:t>
            </a:r>
          </a:p>
          <a:p>
            <a:pPr lvl="1"/>
            <a:endParaRPr lang="es-ES" dirty="0" smtClean="0"/>
          </a:p>
        </p:txBody>
      </p:sp>
      <p:pic>
        <p:nvPicPr>
          <p:cNvPr id="7" name="Imagen 6" descr="http://mentescuriosas.es/wp-content/uploads/2012/06/Fabrica-For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" y="2981590"/>
            <a:ext cx="4118858" cy="303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http://ep00.epimg.net/diario/imagenes/2007/03/19/economia/1174258802_740215_0000000000_noticia_nor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62" y="2981590"/>
            <a:ext cx="4133178" cy="303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1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Robótica Industrial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 sustituir al hombre, se diseño a su imagen: </a:t>
            </a:r>
            <a:r>
              <a:rPr lang="es-ES" b="1" dirty="0" smtClean="0"/>
              <a:t>robot antropomórfico </a:t>
            </a:r>
            <a:r>
              <a:rPr lang="es-ES" dirty="0" smtClean="0"/>
              <a:t>(brazo robótico)</a:t>
            </a:r>
          </a:p>
          <a:p>
            <a:pPr lvl="1"/>
            <a:r>
              <a:rPr lang="es-ES" dirty="0" smtClean="0"/>
              <a:t>Por ejemplo: robots </a:t>
            </a:r>
            <a:r>
              <a:rPr lang="es-ES" dirty="0" err="1" smtClean="0"/>
              <a:t>Stäubli</a:t>
            </a:r>
            <a:r>
              <a:rPr lang="es-ES" dirty="0" smtClean="0"/>
              <a:t> de las series RX y TX</a:t>
            </a:r>
          </a:p>
        </p:txBody>
      </p:sp>
      <p:pic>
        <p:nvPicPr>
          <p:cNvPr id="7170" name="Picture 2" descr="http://www.bpress.cn/list/di/pic/48/291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991" y="2420888"/>
            <a:ext cx="5088564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Robótica Industrial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Existen otras configuraciones muy utilizadas:</a:t>
            </a:r>
          </a:p>
          <a:p>
            <a:pPr lvl="1"/>
            <a:r>
              <a:rPr lang="es-ES" dirty="0" smtClean="0"/>
              <a:t>Por ejemplo cinemática paralela:</a:t>
            </a:r>
            <a:br>
              <a:rPr lang="es-ES" dirty="0" smtClean="0"/>
            </a:br>
            <a:r>
              <a:rPr lang="es-ES" dirty="0" smtClean="0"/>
              <a:t>Flex </a:t>
            </a:r>
            <a:r>
              <a:rPr lang="es-ES" dirty="0" err="1" smtClean="0"/>
              <a:t>Picker</a:t>
            </a:r>
            <a:r>
              <a:rPr lang="es-ES" dirty="0" smtClean="0"/>
              <a:t> de ABB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28</a:t>
            </a:fld>
            <a:endParaRPr lang="es-ES" dirty="0"/>
          </a:p>
        </p:txBody>
      </p:sp>
      <p:pic>
        <p:nvPicPr>
          <p:cNvPr id="5" name="Imagen 4" descr="http://www.eatmedaily.com/wordpress/wp-content/uploads/2009/09/pancake-sorting-robo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70" y="2590122"/>
            <a:ext cx="7220923" cy="34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748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Robótica Industrial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Numerosas aplicaciones y especializaciones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29</a:t>
            </a:fld>
            <a:endParaRPr lang="es-ES" dirty="0"/>
          </a:p>
        </p:txBody>
      </p:sp>
      <p:pic>
        <p:nvPicPr>
          <p:cNvPr id="5" name="Imagen 4" descr="http://thumbs.dreamstime.com/z/planta-de-embotellamiento-del-agua-1993883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1"/>
          <a:stretch/>
        </p:blipFill>
        <p:spPr bwMode="auto">
          <a:xfrm>
            <a:off x="1475656" y="1772816"/>
            <a:ext cx="3384376" cy="2052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Resultado de imagen de assembly robot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"/>
          <a:stretch/>
        </p:blipFill>
        <p:spPr bwMode="auto">
          <a:xfrm>
            <a:off x="4964347" y="1772816"/>
            <a:ext cx="3136045" cy="20566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http://www.autobodymagazine.com.mx/abm_previo/wp-content/uploads/2012/11/Foto5Sentra2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20330"/>
            <a:ext cx="3365924" cy="224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http://www.logismarket.es/ip/hurtado-rivas-robot-paletizador-despaletizador-de-grandes-cargas-robot-paletizado-y-despaletizador-de-grandes-cargas-755079-FGR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18783"/>
          <a:stretch/>
        </p:blipFill>
        <p:spPr bwMode="auto">
          <a:xfrm>
            <a:off x="4964347" y="3920329"/>
            <a:ext cx="3136045" cy="2244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 rot="16200000">
            <a:off x="7937978" y="2513659"/>
            <a:ext cx="1473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Soldadura</a:t>
            </a:r>
            <a:endParaRPr lang="es-ES" sz="2400" b="1" i="1" dirty="0"/>
          </a:p>
        </p:txBody>
      </p:sp>
      <p:sp>
        <p:nvSpPr>
          <p:cNvPr id="11" name="CuadroTexto 10"/>
          <p:cNvSpPr txBox="1"/>
          <p:nvPr/>
        </p:nvSpPr>
        <p:spPr>
          <a:xfrm rot="16200000">
            <a:off x="7921402" y="4811983"/>
            <a:ext cx="150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Paletizado</a:t>
            </a:r>
            <a:endParaRPr lang="es-ES" sz="2400" b="1" i="1" dirty="0"/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72702" y="2568367"/>
            <a:ext cx="180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Embotellado</a:t>
            </a:r>
            <a:endParaRPr lang="es-ES" sz="2400" b="1" i="1" dirty="0"/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420266" y="4811982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Pintura</a:t>
            </a:r>
            <a:endParaRPr lang="es-ES" sz="2400" b="1" i="1" dirty="0"/>
          </a:p>
        </p:txBody>
      </p:sp>
    </p:spTree>
    <p:extLst>
      <p:ext uri="{BB962C8B-B14F-4D97-AF65-F5344CB8AC3E}">
        <p14:creationId xmlns:p14="http://schemas.microsoft.com/office/powerpoint/2010/main" val="13740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Robótica industrial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Definición clásica (DRAE)</a:t>
            </a:r>
          </a:p>
          <a:p>
            <a:r>
              <a:rPr lang="es-ES" dirty="0" smtClean="0"/>
              <a:t>Instalaciones industriales y cadenas de producción</a:t>
            </a:r>
          </a:p>
          <a:p>
            <a:r>
              <a:rPr lang="es-ES" dirty="0" smtClean="0"/>
              <a:t>Tareas totalmente repetitivas</a:t>
            </a:r>
          </a:p>
          <a:p>
            <a:pPr lvl="1"/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Robótica de servicios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No se ajustan a la definición clásica</a:t>
            </a:r>
          </a:p>
          <a:p>
            <a:r>
              <a:rPr lang="es-ES" dirty="0" smtClean="0"/>
              <a:t>Aplicaciones modernas (desde mediados de los 90)</a:t>
            </a:r>
          </a:p>
          <a:p>
            <a:r>
              <a:rPr lang="es-ES" dirty="0" smtClean="0"/>
              <a:t>Necesidad de adaptación a tareas no repetitivas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¿Qué es la robótica?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2052" name="Picture 4" descr="http://ep00.epimg.net/diario/imagenes/2007/03/19/economia/1174258802_740215_0000000000_noticia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2" y="3456892"/>
            <a:ext cx="3756360" cy="276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.jafma.net/wp-content/uploads/asi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68" y="4034220"/>
            <a:ext cx="2904983" cy="21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6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Robótica de servicios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Realizar tareas de forma automática (no necesariamente en entornos industriales)</a:t>
            </a:r>
          </a:p>
          <a:p>
            <a:pPr lvl="1"/>
            <a:r>
              <a:rPr lang="es-ES" dirty="0" smtClean="0"/>
              <a:t>Suelen disponer de mecanismos de locomoción</a:t>
            </a:r>
          </a:p>
          <a:p>
            <a:pPr lvl="2"/>
            <a:r>
              <a:rPr lang="es-ES" dirty="0" smtClean="0"/>
              <a:t>Tierra (robots autónomos): ruedas, patas, orugas</a:t>
            </a:r>
          </a:p>
          <a:p>
            <a:pPr lvl="2"/>
            <a:r>
              <a:rPr lang="es-ES" dirty="0" smtClean="0"/>
              <a:t>Aire (drones o UAV): hélices, reactores</a:t>
            </a:r>
          </a:p>
          <a:p>
            <a:pPr lvl="2"/>
            <a:r>
              <a:rPr lang="es-ES" dirty="0" smtClean="0"/>
              <a:t>Agua (AUV): hélices</a:t>
            </a:r>
          </a:p>
          <a:p>
            <a:pPr lvl="1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30</a:t>
            </a:fld>
            <a:endParaRPr lang="es-ES" dirty="0"/>
          </a:p>
        </p:txBody>
      </p:sp>
      <p:pic>
        <p:nvPicPr>
          <p:cNvPr id="5" name="Imagen 4" descr="http://www.trastejant.es/blog/wp-content/uploads/2014/03/print-bot-renacuajo-frontal-ladeada-verde_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717417"/>
            <a:ext cx="2360706" cy="236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https://d3nevzfk7ii3be.cloudfront.net/igi/cI6EGVSLLjjDFATI.mediu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18" y="3717416"/>
            <a:ext cx="3147839" cy="236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252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Problemática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Tiene que ver con los tres conceptos introducidos en la definición</a:t>
            </a:r>
          </a:p>
          <a:p>
            <a:pPr lvl="1"/>
            <a:r>
              <a:rPr lang="es-ES" b="1" dirty="0" smtClean="0"/>
              <a:t>Actuar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Implica desplazarse y/o manejar otros objetos o interactuar con personas</a:t>
            </a:r>
          </a:p>
          <a:p>
            <a:pPr lvl="1"/>
            <a:r>
              <a:rPr lang="es-ES" b="1" dirty="0" smtClean="0">
                <a:sym typeface="Wingdings" panose="05000000000000000000" pitchFamily="2" charset="2"/>
              </a:rPr>
              <a:t>Sentir</a:t>
            </a:r>
            <a:r>
              <a:rPr lang="es-ES" dirty="0" smtClean="0">
                <a:sym typeface="Wingdings" panose="05000000000000000000" pitchFamily="2" charset="2"/>
              </a:rPr>
              <a:t>  Implica conocer el estado del robot y del entorno en todo momento</a:t>
            </a:r>
          </a:p>
          <a:p>
            <a:pPr lvl="1"/>
            <a:r>
              <a:rPr lang="es-ES" b="1" dirty="0" smtClean="0">
                <a:sym typeface="Wingdings" panose="05000000000000000000" pitchFamily="2" charset="2"/>
              </a:rPr>
              <a:t>Pensar</a:t>
            </a:r>
            <a:r>
              <a:rPr lang="es-ES" dirty="0" smtClean="0">
                <a:sym typeface="Wingdings" panose="05000000000000000000" pitchFamily="2" charset="2"/>
              </a:rPr>
              <a:t>  Significa ser capaces de decidir cómo hay que actuar en base a lo que se ha sentido para conseguir el objetivo deseado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5257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Actuar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Mecanismo de locomoción</a:t>
            </a:r>
          </a:p>
          <a:p>
            <a:pPr lvl="1"/>
            <a:r>
              <a:rPr lang="es-ES" dirty="0" smtClean="0"/>
              <a:t>Debe adecuarse al entorno por el que hay que desplazarse</a:t>
            </a:r>
          </a:p>
          <a:p>
            <a:pPr lvl="2"/>
            <a:r>
              <a:rPr lang="es-ES" dirty="0" smtClean="0"/>
              <a:t>En un suelo liso (edificio) podemos utilizar mecanismos de ruedas sencillos</a:t>
            </a:r>
          </a:p>
          <a:p>
            <a:pPr lvl="2"/>
            <a:r>
              <a:rPr lang="es-ES" dirty="0" smtClean="0"/>
              <a:t>En un suelo muy rugoso (escombros) necesitaremos sistemas más complejos y robustos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32</a:t>
            </a:fld>
            <a:endParaRPr lang="es-ES" dirty="0"/>
          </a:p>
        </p:txBody>
      </p:sp>
      <p:pic>
        <p:nvPicPr>
          <p:cNvPr id="8194" name="Picture 2" descr="Resultado de imagen de mobile robot rough ter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06" y="3929621"/>
            <a:ext cx="3240360" cy="21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age.dhgate.com/albu_263010653_00-1.0x0/2-wheel-drive-two-layer-diy-mobile-robo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2" b="12631"/>
          <a:stretch/>
        </p:blipFill>
        <p:spPr bwMode="auto">
          <a:xfrm>
            <a:off x="1308882" y="3942088"/>
            <a:ext cx="3346590" cy="21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42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11560" y="1052737"/>
            <a:ext cx="4176464" cy="432047"/>
          </a:xfrm>
        </p:spPr>
        <p:txBody>
          <a:bodyPr/>
          <a:lstStyle/>
          <a:p>
            <a:r>
              <a:rPr lang="es-ES" sz="3200" dirty="0" smtClean="0"/>
              <a:t>Brazos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4176464" cy="4764070"/>
          </a:xfrm>
        </p:spPr>
        <p:txBody>
          <a:bodyPr/>
          <a:lstStyle/>
          <a:p>
            <a:r>
              <a:rPr lang="es-ES" dirty="0" smtClean="0"/>
              <a:t>Interacción con el entorno</a:t>
            </a:r>
          </a:p>
          <a:p>
            <a:r>
              <a:rPr lang="es-ES" dirty="0" smtClean="0"/>
              <a:t>Transporte de objetos</a:t>
            </a:r>
          </a:p>
          <a:p>
            <a:r>
              <a:rPr lang="es-ES" dirty="0" smtClean="0"/>
              <a:t>Manipuladores industriales</a:t>
            </a:r>
          </a:p>
          <a:p>
            <a:pPr lvl="2"/>
            <a:endParaRPr lang="es-ES" dirty="0" smtClean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4860032" y="1052737"/>
            <a:ext cx="4283968" cy="432047"/>
          </a:xfrm>
        </p:spPr>
        <p:txBody>
          <a:bodyPr/>
          <a:lstStyle/>
          <a:p>
            <a:r>
              <a:rPr lang="es-ES" sz="3200" dirty="0" smtClean="0"/>
              <a:t>Manos/pinzas/ventosas</a:t>
            </a:r>
            <a:endParaRPr lang="es-ES" sz="320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4860032" y="1484784"/>
            <a:ext cx="4104456" cy="4764070"/>
          </a:xfrm>
        </p:spPr>
        <p:txBody>
          <a:bodyPr/>
          <a:lstStyle/>
          <a:p>
            <a:r>
              <a:rPr lang="es-ES" dirty="0" smtClean="0"/>
              <a:t>Mecanismos de agarre</a:t>
            </a:r>
          </a:p>
          <a:p>
            <a:pPr lvl="1"/>
            <a:r>
              <a:rPr lang="es-ES" dirty="0" smtClean="0"/>
              <a:t>Orientación</a:t>
            </a:r>
          </a:p>
          <a:p>
            <a:pPr lvl="1"/>
            <a:r>
              <a:rPr lang="es-ES" dirty="0" smtClean="0"/>
              <a:t>Puntos de contacto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33</a:t>
            </a:fld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Actuar</a:t>
            </a:r>
            <a:endParaRPr lang="es-ES" dirty="0"/>
          </a:p>
        </p:txBody>
      </p:sp>
      <p:pic>
        <p:nvPicPr>
          <p:cNvPr id="3074" name="Picture 2" descr="http://www.technologyreview.com/sites/default/files/images/rethink-2x9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9"/>
          <a:stretch/>
        </p:blipFill>
        <p:spPr bwMode="auto">
          <a:xfrm>
            <a:off x="1557017" y="2708920"/>
            <a:ext cx="2285550" cy="345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initial_bad_gra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892" y="2708920"/>
            <a:ext cx="26098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intro_ba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2346" y="3933056"/>
            <a:ext cx="27241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590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Sentir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Localización y Mapeado Simultáneo (SLAM)</a:t>
            </a:r>
          </a:p>
          <a:p>
            <a:pPr lvl="1"/>
            <a:r>
              <a:rPr lang="es-ES" dirty="0" smtClean="0"/>
              <a:t>Información sensorial (ultrasonidos, láser, etc.)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34</a:t>
            </a:fld>
            <a:endParaRPr lang="es-ES" dirty="0"/>
          </a:p>
        </p:txBody>
      </p:sp>
      <p:pic>
        <p:nvPicPr>
          <p:cNvPr id="5" name="Imagen 4" descr="http://developkinect.com/sites/default/files/images/automated-building-mapp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121"/>
            <a:ext cx="7488832" cy="4101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058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Pensar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Utilizando las dos capacidades anteriores:</a:t>
            </a:r>
          </a:p>
          <a:p>
            <a:pPr lvl="1"/>
            <a:r>
              <a:rPr lang="es-ES" dirty="0" smtClean="0"/>
              <a:t>Recibimos información de los sensores</a:t>
            </a:r>
          </a:p>
          <a:p>
            <a:pPr lvl="1"/>
            <a:r>
              <a:rPr lang="es-ES" dirty="0" smtClean="0"/>
              <a:t>Actuamos sobre el entorno (</a:t>
            </a:r>
            <a:r>
              <a:rPr lang="es-ES" dirty="0" err="1" smtClean="0"/>
              <a:t>e.g</a:t>
            </a:r>
            <a:r>
              <a:rPr lang="es-ES" dirty="0" smtClean="0"/>
              <a:t>. desplazamiento)</a:t>
            </a:r>
          </a:p>
          <a:p>
            <a:r>
              <a:rPr lang="es-ES" dirty="0" smtClean="0"/>
              <a:t>Razonamos </a:t>
            </a:r>
            <a:r>
              <a:rPr lang="es-ES" b="1" dirty="0" smtClean="0"/>
              <a:t>cómo</a:t>
            </a:r>
            <a:r>
              <a:rPr lang="es-ES" dirty="0" smtClean="0"/>
              <a:t> actuar sobre el entorno dada la información sensorial para realizar una tarea</a:t>
            </a:r>
          </a:p>
          <a:p>
            <a:pPr lvl="1"/>
            <a:r>
              <a:rPr lang="es-ES" dirty="0" smtClean="0"/>
              <a:t>Adaptabilidad a entornos no estructurados</a:t>
            </a:r>
          </a:p>
          <a:p>
            <a:pPr lvl="1"/>
            <a:r>
              <a:rPr lang="es-ES" dirty="0" smtClean="0"/>
              <a:t>Versatilidad en cuanto a las tareas realizables</a:t>
            </a:r>
          </a:p>
          <a:p>
            <a:pPr lvl="2"/>
            <a:r>
              <a:rPr lang="es-ES" dirty="0" smtClean="0"/>
              <a:t>Agricultura</a:t>
            </a:r>
          </a:p>
          <a:p>
            <a:pPr lvl="2"/>
            <a:r>
              <a:rPr lang="es-ES" dirty="0" smtClean="0"/>
              <a:t>Rescate</a:t>
            </a:r>
          </a:p>
          <a:p>
            <a:pPr lvl="2"/>
            <a:r>
              <a:rPr lang="es-ES" dirty="0" smtClean="0"/>
              <a:t>Limpieza</a:t>
            </a:r>
          </a:p>
          <a:p>
            <a:pPr lvl="2"/>
            <a:r>
              <a:rPr lang="es-ES" dirty="0" smtClean="0"/>
              <a:t>Reconocimiento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35</a:t>
            </a:fld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248472" y="4420931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/>
              <a:t>Transporte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/>
              <a:t>Cirugía</a:t>
            </a:r>
            <a:endParaRPr lang="es-ES" sz="2400" dirty="0" smtClean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/>
              <a:t>Exploración espacial</a:t>
            </a:r>
            <a:endParaRPr lang="es-ES" sz="24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/>
              <a:t>···</a:t>
            </a:r>
          </a:p>
        </p:txBody>
      </p:sp>
    </p:spTree>
    <p:extLst>
      <p:ext uri="{BB962C8B-B14F-4D97-AF65-F5344CB8AC3E}">
        <p14:creationId xmlns:p14="http://schemas.microsoft.com/office/powerpoint/2010/main" val="2757477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br>
              <a:rPr lang="es-ES" dirty="0" smtClean="0"/>
            </a:br>
            <a:r>
              <a:rPr lang="es-ES" sz="3200" i="1" dirty="0" smtClean="0"/>
              <a:t>Agricultura</a:t>
            </a:r>
            <a:endParaRPr lang="es-ES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052736"/>
            <a:ext cx="4680520" cy="5184576"/>
          </a:xfrm>
        </p:spPr>
        <p:txBody>
          <a:bodyPr/>
          <a:lstStyle/>
          <a:p>
            <a:r>
              <a:rPr lang="es-ES" dirty="0" smtClean="0"/>
              <a:t>Recolección</a:t>
            </a:r>
            <a:endParaRPr lang="es-ES" dirty="0"/>
          </a:p>
          <a:p>
            <a:pPr lvl="1"/>
            <a:r>
              <a:rPr lang="es-ES" dirty="0" smtClean="0"/>
              <a:t>Uva</a:t>
            </a:r>
          </a:p>
          <a:p>
            <a:pPr lvl="1"/>
            <a:r>
              <a:rPr lang="es-ES" dirty="0" smtClean="0"/>
              <a:t>Oliva</a:t>
            </a:r>
          </a:p>
          <a:p>
            <a:pPr lvl="1"/>
            <a:r>
              <a:rPr lang="es-ES" b="1" dirty="0" smtClean="0"/>
              <a:t>Fresa</a:t>
            </a:r>
          </a:p>
          <a:p>
            <a:pPr lvl="1"/>
            <a:r>
              <a:rPr lang="es-ES" dirty="0" smtClean="0"/>
              <a:t>Cereal</a:t>
            </a:r>
          </a:p>
          <a:p>
            <a:pPr lvl="1"/>
            <a:r>
              <a:rPr lang="es-ES" dirty="0" smtClean="0"/>
              <a:t>…</a:t>
            </a:r>
            <a:endParaRPr lang="es-ES" dirty="0"/>
          </a:p>
          <a:p>
            <a:r>
              <a:rPr lang="es-ES" dirty="0" smtClean="0"/>
              <a:t>Viveros automáticos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36</a:t>
            </a:fld>
            <a:endParaRPr lang="es-ES" dirty="0"/>
          </a:p>
        </p:txBody>
      </p:sp>
      <p:pic>
        <p:nvPicPr>
          <p:cNvPr id="5" name="Imagen 4" descr="http://www.besana.es/sites/default/files/images/maquina-recolectora-de-fres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932166"/>
            <a:ext cx="3682091" cy="247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http://www.hortidaily.com/images/2014/0325/harva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6921"/>
            <a:ext cx="3682092" cy="2723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892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Limpieza del hogar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b="1" dirty="0" err="1" smtClean="0"/>
              <a:t>Roomba</a:t>
            </a:r>
            <a:r>
              <a:rPr lang="es-ES" dirty="0" smtClean="0"/>
              <a:t> (</a:t>
            </a:r>
            <a:r>
              <a:rPr lang="es-ES" dirty="0" err="1" smtClean="0"/>
              <a:t>iRobot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Limpieza de superficies marinas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b="1" dirty="0" err="1" smtClean="0"/>
              <a:t>Seaswarm</a:t>
            </a:r>
            <a:r>
              <a:rPr lang="es-ES" dirty="0" smtClean="0"/>
              <a:t> (MIT)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37</a:t>
            </a:fld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br>
              <a:rPr lang="es-ES" dirty="0" smtClean="0"/>
            </a:br>
            <a:r>
              <a:rPr lang="es-ES" sz="3200" i="1" dirty="0" smtClean="0"/>
              <a:t>Limpieza</a:t>
            </a:r>
            <a:endParaRPr lang="es-ES" i="1" dirty="0"/>
          </a:p>
        </p:txBody>
      </p:sp>
      <p:pic>
        <p:nvPicPr>
          <p:cNvPr id="10" name="Imagen 9" descr="http://es-store.irobot.com/img/irbt/catalog/Roomba880-319x31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"/>
          <a:stretch/>
        </p:blipFill>
        <p:spPr bwMode="auto">
          <a:xfrm>
            <a:off x="1148731" y="2708920"/>
            <a:ext cx="3102122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http://live.imelineteadus.ee/images/publicationimages/a649b313-3944-4439-a729-35be6a27d0a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8"/>
          <a:stretch/>
        </p:blipFill>
        <p:spPr bwMode="auto">
          <a:xfrm>
            <a:off x="4860032" y="2708920"/>
            <a:ext cx="4058075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6152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611560" y="1052737"/>
            <a:ext cx="4176464" cy="504055"/>
          </a:xfrm>
        </p:spPr>
        <p:txBody>
          <a:bodyPr/>
          <a:lstStyle/>
          <a:p>
            <a:r>
              <a:rPr lang="es-ES" dirty="0" smtClean="0"/>
              <a:t>Transporte de pasajeros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4176464" cy="4692062"/>
          </a:xfrm>
        </p:spPr>
        <p:txBody>
          <a:bodyPr/>
          <a:lstStyle/>
          <a:p>
            <a:pPr marL="176213" indent="-176213"/>
            <a:r>
              <a:rPr lang="es-ES" dirty="0" smtClean="0"/>
              <a:t>Google Car </a:t>
            </a:r>
            <a:r>
              <a:rPr lang="es-ES" sz="2000" i="1" dirty="0" smtClean="0"/>
              <a:t>(Toyota </a:t>
            </a:r>
            <a:r>
              <a:rPr lang="es-ES" sz="2000" i="1" dirty="0" err="1" smtClean="0"/>
              <a:t>Prius</a:t>
            </a:r>
            <a:r>
              <a:rPr lang="es-ES" sz="2000" i="1" dirty="0" smtClean="0"/>
              <a:t>)</a:t>
            </a:r>
          </a:p>
          <a:p>
            <a:pPr marL="176213" indent="-176213"/>
            <a:endParaRPr lang="es-ES" sz="2000" i="1" dirty="0"/>
          </a:p>
          <a:p>
            <a:pPr marL="176213" indent="-176213"/>
            <a:endParaRPr lang="es-ES" sz="2000" i="1" dirty="0" smtClean="0"/>
          </a:p>
          <a:p>
            <a:pPr marL="176213" indent="-176213"/>
            <a:endParaRPr lang="es-ES" sz="2000" i="1" dirty="0"/>
          </a:p>
          <a:p>
            <a:pPr marL="176213" indent="-176213"/>
            <a:endParaRPr lang="es-ES" sz="2000" i="1" dirty="0" smtClean="0"/>
          </a:p>
          <a:p>
            <a:pPr marL="176213" indent="-176213"/>
            <a:endParaRPr lang="es-ES" sz="2000" i="1" dirty="0"/>
          </a:p>
          <a:p>
            <a:pPr marL="176213" indent="-176213"/>
            <a:endParaRPr lang="es-ES" sz="2000" i="1" dirty="0" smtClean="0"/>
          </a:p>
          <a:p>
            <a:pPr marL="176213" indent="-176213"/>
            <a:endParaRPr lang="es-ES" sz="2000" i="1" dirty="0"/>
          </a:p>
          <a:p>
            <a:pPr marL="176213" indent="-176213"/>
            <a:endParaRPr lang="es-ES" sz="2000" i="1" dirty="0" smtClean="0"/>
          </a:p>
          <a:p>
            <a:pPr marL="176213" indent="-176213"/>
            <a:endParaRPr lang="es-ES" sz="2000" i="1" dirty="0"/>
          </a:p>
          <a:p>
            <a:pPr marL="176213" indent="-176213"/>
            <a:r>
              <a:rPr lang="es-ES" dirty="0" smtClean="0"/>
              <a:t>Google Car</a:t>
            </a:r>
          </a:p>
          <a:p>
            <a:pPr marL="0" lvl="1" indent="0">
              <a:buNone/>
            </a:pPr>
            <a:r>
              <a:rPr lang="es-ES" i="1" dirty="0" smtClean="0"/>
              <a:t>(Diseño propio)</a:t>
            </a:r>
            <a:endParaRPr lang="es-ES" i="1" dirty="0"/>
          </a:p>
          <a:p>
            <a:pPr marL="176213" indent="-176213"/>
            <a:endParaRPr lang="es-ES" i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3"/>
          </p:nvPr>
        </p:nvSpPr>
        <p:spPr>
          <a:xfrm>
            <a:off x="4860032" y="1052737"/>
            <a:ext cx="4104456" cy="504055"/>
          </a:xfrm>
        </p:spPr>
        <p:txBody>
          <a:bodyPr/>
          <a:lstStyle/>
          <a:p>
            <a:r>
              <a:rPr lang="es-ES" dirty="0" smtClean="0"/>
              <a:t>Transporte de mercancías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4"/>
          </p:nvPr>
        </p:nvSpPr>
        <p:spPr>
          <a:xfrm>
            <a:off x="4860032" y="1556792"/>
            <a:ext cx="4104456" cy="4692062"/>
          </a:xfrm>
        </p:spPr>
        <p:txBody>
          <a:bodyPr/>
          <a:lstStyle/>
          <a:p>
            <a:r>
              <a:rPr lang="es-ES" dirty="0" smtClean="0"/>
              <a:t>Kalmar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Amazon </a:t>
            </a:r>
            <a:r>
              <a:rPr lang="es-ES" dirty="0" err="1" smtClean="0"/>
              <a:t>PrimeAir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38</a:t>
            </a:fld>
            <a:endParaRPr lang="es-E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br>
              <a:rPr lang="es-ES" dirty="0" smtClean="0"/>
            </a:br>
            <a:r>
              <a:rPr lang="es-ES" sz="3200" i="1" dirty="0" smtClean="0"/>
              <a:t>Transporte</a:t>
            </a:r>
            <a:endParaRPr lang="es-ES" i="1" dirty="0"/>
          </a:p>
        </p:txBody>
      </p:sp>
      <p:pic>
        <p:nvPicPr>
          <p:cNvPr id="8" name="Imagen 7" descr="http://www.extremetech.com/wp-content/uploads/2013/02/google-self-driving-car-highway-640x35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"/>
          <a:stretch/>
        </p:blipFill>
        <p:spPr bwMode="auto">
          <a:xfrm>
            <a:off x="611560" y="2046200"/>
            <a:ext cx="4176464" cy="2444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https://tctechcrunch2011.files.wordpress.com/2014/05/google-car.png?w=59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99" y="4479381"/>
            <a:ext cx="2447925" cy="174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http://hugin.info/135578/R/1638258/52699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1418" r="16216" b="8295"/>
          <a:stretch/>
        </p:blipFill>
        <p:spPr bwMode="auto">
          <a:xfrm>
            <a:off x="5526538" y="2040966"/>
            <a:ext cx="2789878" cy="1892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http://contenido.com.mx/revista/wp-content/uploads/2015/03/amazon-drone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" b="10580"/>
          <a:stretch/>
        </p:blipFill>
        <p:spPr bwMode="auto">
          <a:xfrm>
            <a:off x="5526538" y="4437112"/>
            <a:ext cx="278987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8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611560" y="1052737"/>
            <a:ext cx="4176464" cy="432047"/>
          </a:xfrm>
        </p:spPr>
        <p:txBody>
          <a:bodyPr/>
          <a:lstStyle/>
          <a:p>
            <a:r>
              <a:rPr lang="es-ES" dirty="0" smtClean="0"/>
              <a:t>Robots cartesianos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4176464" cy="4764070"/>
          </a:xfrm>
        </p:spPr>
        <p:txBody>
          <a:bodyPr/>
          <a:lstStyle/>
          <a:p>
            <a:r>
              <a:rPr lang="es-ES" dirty="0" err="1" smtClean="0"/>
              <a:t>Antil</a:t>
            </a:r>
            <a:r>
              <a:rPr lang="es-ES" dirty="0" smtClean="0"/>
              <a:t> </a:t>
            </a:r>
            <a:r>
              <a:rPr lang="es-ES" dirty="0" err="1" smtClean="0"/>
              <a:t>Robotics</a:t>
            </a:r>
            <a:endParaRPr lang="es-ES" dirty="0" smtClean="0"/>
          </a:p>
          <a:p>
            <a:pPr lvl="1"/>
            <a:r>
              <a:rPr lang="es-ES" dirty="0" smtClean="0"/>
              <a:t>Enormes estructuras robóticas de desplazamiento lineal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3"/>
          </p:nvPr>
        </p:nvSpPr>
        <p:spPr>
          <a:xfrm>
            <a:off x="4860032" y="1052737"/>
            <a:ext cx="4104456" cy="432047"/>
          </a:xfrm>
        </p:spPr>
        <p:txBody>
          <a:bodyPr/>
          <a:lstStyle/>
          <a:p>
            <a:r>
              <a:rPr lang="es-ES" dirty="0" smtClean="0"/>
              <a:t>Robots móviles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4"/>
          </p:nvPr>
        </p:nvSpPr>
        <p:spPr>
          <a:xfrm>
            <a:off x="4860032" y="1484784"/>
            <a:ext cx="4104456" cy="4764070"/>
          </a:xfrm>
        </p:spPr>
        <p:txBody>
          <a:bodyPr/>
          <a:lstStyle/>
          <a:p>
            <a:r>
              <a:rPr lang="es-ES" dirty="0" smtClean="0"/>
              <a:t>KIVA </a:t>
            </a:r>
            <a:r>
              <a:rPr lang="es-ES" dirty="0" err="1" smtClean="0"/>
              <a:t>Systems</a:t>
            </a:r>
            <a:endParaRPr lang="es-ES" dirty="0" smtClean="0"/>
          </a:p>
          <a:p>
            <a:pPr lvl="1"/>
            <a:r>
              <a:rPr lang="es-ES" dirty="0" smtClean="0"/>
              <a:t>Cientos de robots móviles coordinados por software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39</a:t>
            </a:fld>
            <a:endParaRPr lang="es-E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br>
              <a:rPr lang="es-ES" dirty="0" smtClean="0"/>
            </a:br>
            <a:r>
              <a:rPr lang="es-ES" sz="3200" i="1" dirty="0" smtClean="0"/>
              <a:t>Almacenes automáticos</a:t>
            </a:r>
            <a:endParaRPr lang="es-ES" i="1" dirty="0"/>
          </a:p>
        </p:txBody>
      </p:sp>
      <p:pic>
        <p:nvPicPr>
          <p:cNvPr id="4098" name="Picture 2" descr="http://www.antilrobotics.it/wp-content/uploads/foto-corg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8034"/>
            <a:ext cx="4009752" cy="31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http://www.ilex-press.com/wp-content/uploads/service_robots_m53c3e3c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96"/>
          <a:stretch/>
        </p:blipFill>
        <p:spPr bwMode="auto">
          <a:xfrm>
            <a:off x="4860031" y="2668034"/>
            <a:ext cx="4104457" cy="3137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23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la robótica?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Definición más general (Peter </a:t>
            </a:r>
            <a:r>
              <a:rPr lang="es-ES" dirty="0" err="1" smtClean="0"/>
              <a:t>Corke</a:t>
            </a:r>
            <a:r>
              <a:rPr lang="es-ES" dirty="0" smtClean="0"/>
              <a:t>, 2011)</a:t>
            </a:r>
          </a:p>
          <a:p>
            <a:pPr lvl="1"/>
            <a:endParaRPr lang="es-ES" sz="3200" b="1" dirty="0" smtClean="0"/>
          </a:p>
          <a:p>
            <a:pPr lvl="1"/>
            <a:r>
              <a:rPr lang="es-ES" sz="3200" b="1" dirty="0" smtClean="0"/>
              <a:t>Un </a:t>
            </a:r>
            <a:r>
              <a:rPr lang="es-ES" sz="3200" b="1" dirty="0"/>
              <a:t>robot es una máquina que </a:t>
            </a:r>
            <a:r>
              <a:rPr lang="es-ES" sz="3200" b="1" dirty="0" smtClean="0"/>
              <a:t>puede</a:t>
            </a:r>
            <a:br>
              <a:rPr lang="es-ES" sz="3200" b="1" dirty="0" smtClean="0"/>
            </a:br>
            <a:r>
              <a:rPr lang="es-ES" sz="4400" b="1" i="1" dirty="0" smtClean="0"/>
              <a:t>sentir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4400" b="1" i="1" dirty="0" smtClean="0"/>
              <a:t>pensar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4400" b="1" i="1" dirty="0" smtClean="0"/>
              <a:t>actuar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3200" b="1" dirty="0" smtClean="0"/>
              <a:t>para </a:t>
            </a:r>
            <a:r>
              <a:rPr lang="es-ES" sz="3200" b="1" dirty="0"/>
              <a:t>conseguir un objetivo </a:t>
            </a:r>
            <a:r>
              <a:rPr lang="es-ES" sz="3200" b="1" dirty="0" smtClean="0"/>
              <a:t>predefinido.</a:t>
            </a:r>
            <a:endParaRPr lang="es-ES" sz="32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41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2808312" cy="792088"/>
          </a:xfrm>
        </p:spPr>
        <p:txBody>
          <a:bodyPr/>
          <a:lstStyle/>
          <a:p>
            <a:r>
              <a:rPr lang="es-ES" dirty="0" smtClean="0"/>
              <a:t>Dante</a:t>
            </a:r>
            <a:br>
              <a:rPr lang="es-ES" dirty="0" smtClean="0"/>
            </a:br>
            <a:r>
              <a:rPr lang="es-ES" dirty="0" smtClean="0"/>
              <a:t>Volcanes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3"/>
          </p:nvPr>
        </p:nvSpPr>
        <p:spPr>
          <a:xfrm>
            <a:off x="3491880" y="1268760"/>
            <a:ext cx="2759893" cy="792088"/>
          </a:xfrm>
        </p:spPr>
        <p:txBody>
          <a:bodyPr/>
          <a:lstStyle/>
          <a:p>
            <a:pPr algn="ctr"/>
            <a:r>
              <a:rPr lang="es-ES" dirty="0" err="1" smtClean="0"/>
              <a:t>Versatrax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Tuberías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40</a:t>
            </a:fld>
            <a:endParaRPr lang="es-E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br>
              <a:rPr lang="es-ES" dirty="0" smtClean="0"/>
            </a:br>
            <a:r>
              <a:rPr lang="es-ES" sz="3200" i="1" dirty="0" smtClean="0"/>
              <a:t>Reconocimiento</a:t>
            </a:r>
            <a:endParaRPr lang="es-ES" i="1" dirty="0"/>
          </a:p>
        </p:txBody>
      </p:sp>
      <p:sp>
        <p:nvSpPr>
          <p:cNvPr id="11" name="Marcador de texto 3"/>
          <p:cNvSpPr txBox="1">
            <a:spLocks/>
          </p:cNvSpPr>
          <p:nvPr/>
        </p:nvSpPr>
        <p:spPr>
          <a:xfrm>
            <a:off x="6323781" y="1268760"/>
            <a:ext cx="2759893" cy="7920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dirty="0" err="1" smtClean="0"/>
              <a:t>Bruie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Océanos</a:t>
            </a:r>
          </a:p>
        </p:txBody>
      </p:sp>
      <p:pic>
        <p:nvPicPr>
          <p:cNvPr id="12" name="Marcador de contenido 9" descr="http://www.inuktun.com/crawler-vehicles/versatrax-300/08vt300_inline_top_l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132855"/>
            <a:ext cx="2759894" cy="3301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Bruie (Buoyant Rover for Under-Ice Exploration)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r="24499"/>
          <a:stretch/>
        </p:blipFill>
        <p:spPr bwMode="auto">
          <a:xfrm>
            <a:off x="6323780" y="2132855"/>
            <a:ext cx="2700745" cy="2685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http://cyberneticzoo.com/wp-content/uploads/file/dante_i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8" y="2132855"/>
            <a:ext cx="2779034" cy="39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19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Rovers</a:t>
            </a:r>
            <a:r>
              <a:rPr lang="es-ES" dirty="0" smtClean="0"/>
              <a:t> (vehículos todoterreno) en Marte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41</a:t>
            </a:fld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br>
              <a:rPr lang="es-ES" dirty="0" smtClean="0"/>
            </a:br>
            <a:r>
              <a:rPr lang="es-ES" sz="3200" i="1" dirty="0" smtClean="0"/>
              <a:t>Exploración espacial</a:t>
            </a:r>
            <a:endParaRPr lang="es-ES" i="1" dirty="0"/>
          </a:p>
        </p:txBody>
      </p:sp>
      <p:pic>
        <p:nvPicPr>
          <p:cNvPr id="11" name="Marcador de contenido 10" descr="http://www.extremetech.com/wp-content/uploads/2012/08/RoverComparis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353556" cy="42175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899592" y="27809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Opportunity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Spirit</a:t>
            </a:r>
            <a:r>
              <a:rPr lang="es-ES" b="1" dirty="0" smtClean="0">
                <a:solidFill>
                  <a:schemeClr val="bg1"/>
                </a:solidFill>
              </a:rPr>
              <a:t>  (2004)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779912" y="5297567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Sojourner</a:t>
            </a:r>
            <a:r>
              <a:rPr lang="es-ES" b="1" dirty="0" smtClean="0">
                <a:solidFill>
                  <a:schemeClr val="bg1"/>
                </a:solidFill>
              </a:rPr>
              <a:t> (1997)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909460" y="4653136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Curiosity</a:t>
            </a:r>
            <a:r>
              <a:rPr lang="es-ES" b="1" dirty="0" smtClean="0">
                <a:solidFill>
                  <a:schemeClr val="bg1"/>
                </a:solidFill>
              </a:rPr>
              <a:t> (2010)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81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Rovers</a:t>
            </a:r>
            <a:r>
              <a:rPr lang="es-ES" dirty="0" smtClean="0"/>
              <a:t> (vehículos todoterreno) en Marte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42</a:t>
            </a:fld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br>
              <a:rPr lang="es-ES" dirty="0" smtClean="0"/>
            </a:br>
            <a:r>
              <a:rPr lang="es-ES" sz="3200" i="1" dirty="0" smtClean="0"/>
              <a:t>Exploración espacial</a:t>
            </a:r>
            <a:endParaRPr lang="es-ES" i="1" dirty="0"/>
          </a:p>
        </p:txBody>
      </p:sp>
      <p:pic>
        <p:nvPicPr>
          <p:cNvPr id="11" name="Marcador de contenido 10" descr="http://www.extremetech.com/wp-content/uploads/2012/08/RoverComparis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353556" cy="42175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899592" y="27809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Opportunity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Spirit</a:t>
            </a:r>
            <a:r>
              <a:rPr lang="es-ES" b="1" dirty="0" smtClean="0">
                <a:solidFill>
                  <a:schemeClr val="bg1"/>
                </a:solidFill>
              </a:rPr>
              <a:t>  (2004)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779912" y="5297567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Sojourner</a:t>
            </a:r>
            <a:r>
              <a:rPr lang="es-ES" b="1" dirty="0" smtClean="0">
                <a:solidFill>
                  <a:schemeClr val="bg1"/>
                </a:solidFill>
              </a:rPr>
              <a:t> (1997)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909460" y="4653136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Curiosity</a:t>
            </a:r>
            <a:r>
              <a:rPr lang="es-ES" b="1" dirty="0" smtClean="0">
                <a:solidFill>
                  <a:schemeClr val="bg1"/>
                </a:solidFill>
              </a:rPr>
              <a:t> (2012)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41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611560" y="1052737"/>
            <a:ext cx="4176464" cy="432047"/>
          </a:xfrm>
        </p:spPr>
        <p:txBody>
          <a:bodyPr/>
          <a:lstStyle/>
          <a:p>
            <a:r>
              <a:rPr lang="es-ES" dirty="0" smtClean="0"/>
              <a:t>Ápodo (Serpiente)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4860032" y="1052737"/>
            <a:ext cx="4104456" cy="432047"/>
          </a:xfrm>
        </p:spPr>
        <p:txBody>
          <a:bodyPr/>
          <a:lstStyle/>
          <a:p>
            <a:r>
              <a:rPr lang="es-ES" dirty="0" smtClean="0"/>
              <a:t>Hexápodo (Lagarto)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43</a:t>
            </a:fld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br>
              <a:rPr lang="es-ES" dirty="0" smtClean="0"/>
            </a:br>
            <a:r>
              <a:rPr lang="es-ES" sz="3200" i="1" dirty="0" smtClean="0"/>
              <a:t>Robots </a:t>
            </a:r>
            <a:r>
              <a:rPr lang="es-ES" sz="3200" i="1" dirty="0" err="1" smtClean="0"/>
              <a:t>bioinspirados</a:t>
            </a:r>
            <a:endParaRPr lang="es-ES" i="1" dirty="0"/>
          </a:p>
        </p:txBody>
      </p:sp>
      <p:pic>
        <p:nvPicPr>
          <p:cNvPr id="10" name="Marcador de contenido 9" descr="http://static3.actualidadgadget.com/wp-content/uploads/2013/03/robot-marin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40" y="1484313"/>
            <a:ext cx="2537180" cy="223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Marcador de contenido 10" descr="http://kodlab.seas.upenn.edu/uploads/XRHex/xrhexsm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42" y="1484313"/>
            <a:ext cx="2976958" cy="2232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texto 5"/>
          <p:cNvSpPr txBox="1">
            <a:spLocks/>
          </p:cNvSpPr>
          <p:nvPr/>
        </p:nvSpPr>
        <p:spPr>
          <a:xfrm>
            <a:off x="611560" y="3717032"/>
            <a:ext cx="4176464" cy="43204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Cuadrúpedo (Caballo)</a:t>
            </a:r>
            <a:endParaRPr lang="es-ES" dirty="0"/>
          </a:p>
        </p:txBody>
      </p:sp>
      <p:sp>
        <p:nvSpPr>
          <p:cNvPr id="13" name="Marcador de texto 7"/>
          <p:cNvSpPr txBox="1">
            <a:spLocks/>
          </p:cNvSpPr>
          <p:nvPr/>
        </p:nvSpPr>
        <p:spPr>
          <a:xfrm>
            <a:off x="4860032" y="3717032"/>
            <a:ext cx="4104456" cy="43204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Bípedo (humanoide)</a:t>
            </a:r>
            <a:endParaRPr lang="es-ES" dirty="0"/>
          </a:p>
        </p:txBody>
      </p:sp>
      <p:pic>
        <p:nvPicPr>
          <p:cNvPr id="14" name="Imagen 13" descr="http://www.robothalloffame.org/inductees/12inductees/bigdo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66" y="4077072"/>
            <a:ext cx="2871083" cy="220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4024915"/>
            <a:ext cx="3384375" cy="22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4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3433242" y="1052736"/>
            <a:ext cx="5531245" cy="432048"/>
          </a:xfrm>
        </p:spPr>
        <p:txBody>
          <a:bodyPr/>
          <a:lstStyle/>
          <a:p>
            <a:r>
              <a:rPr lang="es-ES" dirty="0" smtClean="0"/>
              <a:t>Da Vinci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44</a:t>
            </a:fld>
            <a:endParaRPr lang="es-E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br>
              <a:rPr lang="es-ES" dirty="0" smtClean="0"/>
            </a:br>
            <a:r>
              <a:rPr lang="es-ES" sz="3200" i="1" dirty="0" smtClean="0"/>
              <a:t>Cirugía</a:t>
            </a:r>
            <a:endParaRPr lang="es-ES" i="1" dirty="0"/>
          </a:p>
        </p:txBody>
      </p:sp>
      <p:pic>
        <p:nvPicPr>
          <p:cNvPr id="10" name="Marcador de contenido 9" descr="http://www.sanitas.es/media/imagenes/zarzuela_preguntas/preguntas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496" y="2852935"/>
            <a:ext cx="6173992" cy="311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http://veescomunicacion.com/wp-content/uploads/2013/02/Robot-quirurguico-da-vinvi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r="15904"/>
          <a:stretch/>
        </p:blipFill>
        <p:spPr bwMode="auto">
          <a:xfrm>
            <a:off x="471511" y="1124744"/>
            <a:ext cx="2961732" cy="3158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3433242" y="1568695"/>
            <a:ext cx="5531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s-ES" sz="2000" dirty="0" smtClean="0"/>
              <a:t>Reduce la </a:t>
            </a:r>
            <a:r>
              <a:rPr lang="es-ES" sz="2000" dirty="0" err="1" smtClean="0"/>
              <a:t>invasividad</a:t>
            </a:r>
            <a:r>
              <a:rPr lang="es-ES" sz="2000" dirty="0" smtClean="0"/>
              <a:t> de la operación</a:t>
            </a:r>
            <a:endParaRPr lang="es-E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s-ES" sz="2000" dirty="0" smtClean="0"/>
              <a:t>Elimina la vibración de la mano del cirujano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965633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br>
              <a:rPr lang="es-ES" dirty="0" smtClean="0"/>
            </a:br>
            <a:r>
              <a:rPr lang="es-ES" sz="3200" i="1" dirty="0" smtClean="0"/>
              <a:t>Otras</a:t>
            </a:r>
            <a:endParaRPr lang="es-ES" i="1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b="1" dirty="0" smtClean="0"/>
              <a:t>Entretenimiento</a:t>
            </a:r>
            <a:r>
              <a:rPr lang="es-ES" dirty="0"/>
              <a:t>: </a:t>
            </a:r>
            <a:r>
              <a:rPr lang="es-ES" dirty="0" err="1"/>
              <a:t>Pleo</a:t>
            </a:r>
            <a:r>
              <a:rPr lang="es-ES" dirty="0"/>
              <a:t>, </a:t>
            </a:r>
            <a:r>
              <a:rPr lang="es-ES" dirty="0" err="1"/>
              <a:t>KeepOn</a:t>
            </a:r>
            <a:r>
              <a:rPr lang="es-ES" dirty="0"/>
              <a:t>, </a:t>
            </a:r>
            <a:r>
              <a:rPr lang="es-ES" dirty="0" err="1"/>
              <a:t>RoboSapien</a:t>
            </a:r>
            <a:r>
              <a:rPr lang="es-ES" dirty="0"/>
              <a:t>.</a:t>
            </a:r>
          </a:p>
          <a:p>
            <a:pPr lvl="0"/>
            <a:r>
              <a:rPr lang="es-ES" b="1" dirty="0" smtClean="0"/>
              <a:t>Colaborativos</a:t>
            </a:r>
            <a:r>
              <a:rPr lang="es-ES" dirty="0"/>
              <a:t>: </a:t>
            </a:r>
            <a:r>
              <a:rPr lang="es-ES" dirty="0" err="1"/>
              <a:t>CoCoRo</a:t>
            </a:r>
            <a:r>
              <a:rPr lang="es-ES" dirty="0"/>
              <a:t>, Harvard TERMES, </a:t>
            </a:r>
            <a:r>
              <a:rPr lang="es-ES" dirty="0" err="1"/>
              <a:t>Swarmanoid</a:t>
            </a:r>
            <a:r>
              <a:rPr lang="es-ES" dirty="0"/>
              <a:t>, </a:t>
            </a:r>
            <a:r>
              <a:rPr lang="es-ES" dirty="0" err="1"/>
              <a:t>RoboSoccer</a:t>
            </a:r>
            <a:r>
              <a:rPr lang="es-ES" dirty="0"/>
              <a:t>.</a:t>
            </a:r>
          </a:p>
          <a:p>
            <a:pPr lvl="0"/>
            <a:r>
              <a:rPr lang="es-ES" b="1" dirty="0" smtClean="0"/>
              <a:t>Vigilancia</a:t>
            </a:r>
            <a:r>
              <a:rPr lang="es-ES" dirty="0"/>
              <a:t>: </a:t>
            </a:r>
            <a:r>
              <a:rPr lang="es-ES" dirty="0" err="1"/>
              <a:t>Knightscope</a:t>
            </a:r>
            <a:r>
              <a:rPr lang="es-ES" dirty="0"/>
              <a:t> K5, </a:t>
            </a:r>
            <a:r>
              <a:rPr lang="es-ES" dirty="0" err="1"/>
              <a:t>PatrolBot</a:t>
            </a:r>
            <a:r>
              <a:rPr lang="es-ES" dirty="0"/>
              <a:t>, SDR </a:t>
            </a:r>
            <a:r>
              <a:rPr lang="es-ES" dirty="0" err="1"/>
              <a:t>Mastiff</a:t>
            </a:r>
            <a:r>
              <a:rPr lang="es-ES" dirty="0"/>
              <a:t>.</a:t>
            </a:r>
          </a:p>
          <a:p>
            <a:pPr lvl="0"/>
            <a:r>
              <a:rPr lang="es-ES" b="1" dirty="0" smtClean="0"/>
              <a:t>Militares</a:t>
            </a:r>
            <a:r>
              <a:rPr lang="es-ES" dirty="0" smtClean="0"/>
              <a:t>: </a:t>
            </a:r>
            <a:r>
              <a:rPr lang="es-ES" dirty="0"/>
              <a:t>Foster-Miller </a:t>
            </a:r>
            <a:r>
              <a:rPr lang="es-ES" dirty="0" smtClean="0"/>
              <a:t>TALON.</a:t>
            </a:r>
          </a:p>
          <a:p>
            <a:r>
              <a:rPr lang="es-ES" b="1" dirty="0" smtClean="0"/>
              <a:t>Detección </a:t>
            </a:r>
            <a:r>
              <a:rPr lang="es-ES" b="1" dirty="0"/>
              <a:t>de explosivos</a:t>
            </a:r>
            <a:r>
              <a:rPr lang="es-ES" dirty="0" smtClean="0"/>
              <a:t>: </a:t>
            </a:r>
            <a:r>
              <a:rPr lang="es-ES" dirty="0" err="1"/>
              <a:t>iRobot</a:t>
            </a:r>
            <a:r>
              <a:rPr lang="es-ES" dirty="0"/>
              <a:t> </a:t>
            </a:r>
            <a:r>
              <a:rPr lang="es-ES" dirty="0" err="1"/>
              <a:t>Packbot</a:t>
            </a:r>
            <a:r>
              <a:rPr lang="es-ES" dirty="0"/>
              <a:t>.</a:t>
            </a:r>
          </a:p>
          <a:p>
            <a:pPr lvl="0"/>
            <a:r>
              <a:rPr lang="es-ES" b="1" dirty="0" smtClean="0"/>
              <a:t>Asistencia</a:t>
            </a:r>
            <a:r>
              <a:rPr lang="es-ES" dirty="0"/>
              <a:t>: TAO7, </a:t>
            </a:r>
            <a:r>
              <a:rPr lang="es-ES" dirty="0" err="1"/>
              <a:t>iBot</a:t>
            </a:r>
            <a:r>
              <a:rPr lang="es-ES" dirty="0"/>
              <a:t> </a:t>
            </a:r>
            <a:r>
              <a:rPr lang="es-ES" dirty="0" err="1"/>
              <a:t>Mobility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.</a:t>
            </a:r>
          </a:p>
          <a:p>
            <a:pPr lvl="0"/>
            <a:r>
              <a:rPr lang="es-ES" b="1" dirty="0" smtClean="0"/>
              <a:t>Guías </a:t>
            </a:r>
            <a:r>
              <a:rPr lang="es-ES" b="1" dirty="0"/>
              <a:t>de museo</a:t>
            </a:r>
            <a:r>
              <a:rPr lang="es-ES" dirty="0"/>
              <a:t>: REEM, Minerva.</a:t>
            </a:r>
          </a:p>
          <a:p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2318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787900" y="1052736"/>
            <a:ext cx="4248596" cy="5184576"/>
          </a:xfrm>
        </p:spPr>
        <p:txBody>
          <a:bodyPr/>
          <a:lstStyle/>
          <a:p>
            <a:r>
              <a:rPr lang="en-US" b="1" dirty="0">
                <a:hlinkClick r:id="rId2"/>
              </a:rPr>
              <a:t>Bill Gates, 2007</a:t>
            </a:r>
            <a:endParaRPr lang="en-US" b="1" dirty="0"/>
          </a:p>
          <a:p>
            <a:pPr lvl="1"/>
            <a:r>
              <a:rPr lang="en-US" dirty="0" smtClean="0"/>
              <a:t>“</a:t>
            </a:r>
            <a:r>
              <a:rPr lang="es-ES" dirty="0"/>
              <a:t>Cuando veo las tendencias que comienzan a surgir, puedo visionar un futuro en el que los sistemas robóticos estarán en todas partes de nuestra vida diaria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s-ES" dirty="0"/>
              <a:t>Los retos a los que se enfrenta la industria de la robótica son similares a los que acometimos en la informática tres décadas atrás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46</a:t>
            </a:fld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 robot en cada casa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08720"/>
            <a:ext cx="4176712" cy="483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/>
          <p:cNvSpPr/>
          <p:nvPr/>
        </p:nvSpPr>
        <p:spPr>
          <a:xfrm>
            <a:off x="611188" y="5672680"/>
            <a:ext cx="4176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robot in every home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Bill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Gates.</a:t>
            </a:r>
            <a:b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Revista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es-ES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American</a:t>
            </a: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Enero de 2007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118896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Previsiones económicas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47</a:t>
            </a:fld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8280920" cy="48631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4283968" y="5890619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</a:t>
            </a:r>
            <a:r>
              <a:rPr lang="es-ES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robots</a:t>
            </a: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Boston </a:t>
            </a:r>
            <a:r>
              <a:rPr lang="es-E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Consulting</a:t>
            </a: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2014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573335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de un</a:t>
            </a:r>
            <a:br>
              <a:rPr lang="es-ES" dirty="0" smtClean="0"/>
            </a:br>
            <a:r>
              <a:rPr lang="es-ES" dirty="0" smtClean="0"/>
              <a:t>sistema robótico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052736"/>
            <a:ext cx="7821472" cy="5155061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9849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Elementos de un</a:t>
            </a:r>
            <a:br>
              <a:rPr lang="es-ES" dirty="0"/>
            </a:br>
            <a:r>
              <a:rPr lang="es-ES" dirty="0"/>
              <a:t>sistema robótico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64896" cy="5256584"/>
          </a:xfrm>
        </p:spPr>
        <p:txBody>
          <a:bodyPr/>
          <a:lstStyle/>
          <a:p>
            <a:r>
              <a:rPr lang="es-ES" b="1" dirty="0" smtClean="0"/>
              <a:t>Alimentación</a:t>
            </a:r>
            <a:endParaRPr lang="es-ES" b="1" dirty="0"/>
          </a:p>
          <a:p>
            <a:pPr lvl="1"/>
            <a:r>
              <a:rPr lang="es-ES" b="1" dirty="0"/>
              <a:t>Baterías</a:t>
            </a:r>
            <a:r>
              <a:rPr lang="es-ES" dirty="0"/>
              <a:t> con alta densidad de carga</a:t>
            </a:r>
          </a:p>
          <a:p>
            <a:pPr lvl="2"/>
            <a:r>
              <a:rPr lang="es-ES" dirty="0"/>
              <a:t>Generalmente Li-Ion </a:t>
            </a:r>
            <a:r>
              <a:rPr lang="es-ES" dirty="0" err="1"/>
              <a:t>ó</a:t>
            </a:r>
            <a:r>
              <a:rPr lang="es-ES" dirty="0"/>
              <a:t> Li-Po</a:t>
            </a:r>
          </a:p>
          <a:p>
            <a:pPr lvl="1"/>
            <a:r>
              <a:rPr lang="es-ES" dirty="0"/>
              <a:t>Circuitos reguladores de tensión</a:t>
            </a:r>
          </a:p>
          <a:p>
            <a:pPr lvl="2"/>
            <a:r>
              <a:rPr lang="es-ES" dirty="0"/>
              <a:t>Desde 3.3V hasta 15V</a:t>
            </a:r>
          </a:p>
          <a:p>
            <a:pPr lvl="1"/>
            <a:r>
              <a:rPr lang="es-ES" b="1" dirty="0"/>
              <a:t>Etapa de potencia</a:t>
            </a:r>
          </a:p>
          <a:p>
            <a:pPr lvl="2"/>
            <a:r>
              <a:rPr lang="es-ES" dirty="0"/>
              <a:t>Alimenta elementos </a:t>
            </a:r>
            <a:r>
              <a:rPr lang="es-ES" dirty="0" smtClean="0"/>
              <a:t>que</a:t>
            </a:r>
            <a:br>
              <a:rPr lang="es-ES" dirty="0" smtClean="0"/>
            </a:br>
            <a:r>
              <a:rPr lang="es-ES" dirty="0" smtClean="0"/>
              <a:t>demandan más potencia</a:t>
            </a:r>
            <a:br>
              <a:rPr lang="es-ES" dirty="0" smtClean="0"/>
            </a:br>
            <a:r>
              <a:rPr lang="es-ES" dirty="0" smtClean="0"/>
              <a:t>como </a:t>
            </a:r>
            <a:r>
              <a:rPr lang="es-ES" dirty="0"/>
              <a:t>servos </a:t>
            </a:r>
            <a:r>
              <a:rPr lang="es-ES" dirty="0" smtClean="0"/>
              <a:t>o motores </a:t>
            </a:r>
            <a:br>
              <a:rPr lang="es-ES" dirty="0" smtClean="0"/>
            </a:br>
            <a:r>
              <a:rPr lang="es-ES" dirty="0" smtClean="0"/>
              <a:t>partes </a:t>
            </a:r>
            <a:r>
              <a:rPr lang="es-ES" dirty="0"/>
              <a:t>móviles)</a:t>
            </a:r>
          </a:p>
          <a:p>
            <a:pPr lvl="1"/>
            <a:r>
              <a:rPr lang="es-ES" b="1" dirty="0"/>
              <a:t>Etapa de control</a:t>
            </a:r>
          </a:p>
          <a:p>
            <a:pPr lvl="2"/>
            <a:r>
              <a:rPr lang="es-ES" dirty="0"/>
              <a:t>Alimenta los </a:t>
            </a:r>
            <a:r>
              <a:rPr lang="es-ES" dirty="0" smtClean="0"/>
              <a:t>dispositivos</a:t>
            </a:r>
            <a:br>
              <a:rPr lang="es-ES" dirty="0" smtClean="0"/>
            </a:br>
            <a:r>
              <a:rPr lang="es-ES" dirty="0" smtClean="0"/>
              <a:t>puramente </a:t>
            </a:r>
            <a:r>
              <a:rPr lang="es-ES" dirty="0"/>
              <a:t>electrónicos</a:t>
            </a:r>
          </a:p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7" y="2852936"/>
            <a:ext cx="3707904" cy="35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1.1 antecedentes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Autómatas</a:t>
            </a:r>
          </a:p>
          <a:p>
            <a:r>
              <a:rPr lang="es-ES" dirty="0" smtClean="0"/>
              <a:t>Máquinas automáticas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334375" y="5895975"/>
            <a:ext cx="809625" cy="365125"/>
          </a:xfrm>
        </p:spPr>
        <p:txBody>
          <a:bodyPr/>
          <a:lstStyle/>
          <a:p>
            <a:fld id="{19D5C8CD-2A16-4F3A-8FFF-938E96A81D9B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23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Elementos de un</a:t>
            </a:r>
            <a:br>
              <a:rPr lang="es-ES" dirty="0"/>
            </a:br>
            <a:r>
              <a:rPr lang="es-ES" dirty="0"/>
              <a:t>sistema robótico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Percepción </a:t>
            </a:r>
            <a:r>
              <a:rPr lang="es-ES" b="1" i="1" dirty="0" smtClean="0"/>
              <a:t>(sentir)</a:t>
            </a:r>
            <a:endParaRPr lang="es-ES" b="1" i="1" dirty="0"/>
          </a:p>
          <a:p>
            <a:pPr lvl="1"/>
            <a:r>
              <a:rPr lang="es-ES" dirty="0" smtClean="0"/>
              <a:t>Sensores internos</a:t>
            </a:r>
            <a:endParaRPr lang="es-ES" dirty="0"/>
          </a:p>
          <a:p>
            <a:pPr lvl="2"/>
            <a:r>
              <a:rPr lang="es-ES" dirty="0"/>
              <a:t>Dan información acerca del estado del robot</a:t>
            </a:r>
          </a:p>
          <a:p>
            <a:pPr lvl="2"/>
            <a:r>
              <a:rPr lang="es-ES" dirty="0"/>
              <a:t>Ejemplos: </a:t>
            </a:r>
            <a:r>
              <a:rPr lang="es-ES" dirty="0" err="1"/>
              <a:t>encoders</a:t>
            </a:r>
            <a:r>
              <a:rPr lang="es-ES" dirty="0"/>
              <a:t>, brújulas, medidor de carga de baterías...</a:t>
            </a:r>
          </a:p>
          <a:p>
            <a:pPr lvl="1"/>
            <a:r>
              <a:rPr lang="es-ES" dirty="0" smtClean="0"/>
              <a:t>Sensores externos</a:t>
            </a:r>
            <a:endParaRPr lang="es-ES" dirty="0"/>
          </a:p>
          <a:p>
            <a:pPr lvl="2"/>
            <a:r>
              <a:rPr lang="es-ES" dirty="0"/>
              <a:t>Dan </a:t>
            </a:r>
            <a:r>
              <a:rPr lang="es-ES" dirty="0" smtClean="0"/>
              <a:t>información</a:t>
            </a:r>
            <a:br>
              <a:rPr lang="es-ES" dirty="0" smtClean="0"/>
            </a:br>
            <a:r>
              <a:rPr lang="es-ES" dirty="0" smtClean="0"/>
              <a:t>acerca </a:t>
            </a:r>
            <a:r>
              <a:rPr lang="es-ES" dirty="0"/>
              <a:t>del </a:t>
            </a:r>
            <a:r>
              <a:rPr lang="es-ES" dirty="0" smtClean="0"/>
              <a:t>entorno</a:t>
            </a:r>
            <a:br>
              <a:rPr lang="es-ES" dirty="0" smtClean="0"/>
            </a:br>
            <a:r>
              <a:rPr lang="es-ES" dirty="0" smtClean="0"/>
              <a:t>del </a:t>
            </a:r>
            <a:r>
              <a:rPr lang="es-ES" dirty="0"/>
              <a:t>robot</a:t>
            </a:r>
          </a:p>
          <a:p>
            <a:pPr lvl="2"/>
            <a:r>
              <a:rPr lang="es-ES" dirty="0" smtClean="0"/>
              <a:t>Ejemplos</a:t>
            </a:r>
          </a:p>
          <a:p>
            <a:pPr lvl="3"/>
            <a:r>
              <a:rPr lang="es-ES" dirty="0" smtClean="0"/>
              <a:t>Pulsadores</a:t>
            </a:r>
          </a:p>
          <a:p>
            <a:pPr lvl="3"/>
            <a:r>
              <a:rPr lang="es-ES" dirty="0" smtClean="0"/>
              <a:t>Ultrasonidos</a:t>
            </a:r>
          </a:p>
          <a:p>
            <a:pPr lvl="3"/>
            <a:r>
              <a:rPr lang="es-ES" dirty="0" smtClean="0"/>
              <a:t>Cámaras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924944"/>
            <a:ext cx="4444369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Elementos de un</a:t>
            </a:r>
            <a:br>
              <a:rPr lang="es-ES" dirty="0"/>
            </a:br>
            <a:r>
              <a:rPr lang="es-ES" dirty="0"/>
              <a:t>sistema robótico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862" y="1052736"/>
            <a:ext cx="5634626" cy="5112568"/>
          </a:xfrm>
        </p:spPr>
        <p:txBody>
          <a:bodyPr/>
          <a:lstStyle/>
          <a:p>
            <a:r>
              <a:rPr lang="es-ES" b="1" dirty="0" smtClean="0"/>
              <a:t>Actuadores </a:t>
            </a:r>
            <a:r>
              <a:rPr lang="es-ES" b="1" i="1" dirty="0" smtClean="0"/>
              <a:t>(actuar)</a:t>
            </a:r>
            <a:endParaRPr lang="es-ES" b="1" i="1" dirty="0"/>
          </a:p>
          <a:p>
            <a:pPr lvl="1"/>
            <a:r>
              <a:rPr lang="es-ES" dirty="0"/>
              <a:t>Generan el movimiento en un robot</a:t>
            </a:r>
          </a:p>
          <a:p>
            <a:pPr lvl="2"/>
            <a:r>
              <a:rPr lang="es-ES" dirty="0"/>
              <a:t>Motores DC</a:t>
            </a:r>
          </a:p>
          <a:p>
            <a:pPr lvl="2"/>
            <a:r>
              <a:rPr lang="es-ES" dirty="0"/>
              <a:t>Servos</a:t>
            </a:r>
          </a:p>
          <a:p>
            <a:pPr lvl="2"/>
            <a:r>
              <a:rPr lang="es-ES" dirty="0"/>
              <a:t>Pistones hidráulicos</a:t>
            </a:r>
          </a:p>
          <a:p>
            <a:pPr lvl="1"/>
            <a:r>
              <a:rPr lang="es-ES" dirty="0"/>
              <a:t>Realizan tareas de manipulación</a:t>
            </a:r>
          </a:p>
          <a:p>
            <a:pPr lvl="2"/>
            <a:r>
              <a:rPr lang="es-ES" dirty="0"/>
              <a:t>Agarre</a:t>
            </a:r>
          </a:p>
          <a:p>
            <a:r>
              <a:rPr lang="es-ES" b="1" dirty="0"/>
              <a:t>Estructura mecánica</a:t>
            </a:r>
          </a:p>
          <a:p>
            <a:pPr lvl="1"/>
            <a:r>
              <a:rPr lang="es-ES" dirty="0"/>
              <a:t>Da soporte físico a todo el robot</a:t>
            </a:r>
          </a:p>
          <a:p>
            <a:pPr lvl="1"/>
            <a:r>
              <a:rPr lang="es-ES" dirty="0"/>
              <a:t>Debe ser ligera y compacta</a:t>
            </a:r>
          </a:p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2432515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Elementos de un</a:t>
            </a:r>
            <a:br>
              <a:rPr lang="es-ES" dirty="0"/>
            </a:br>
            <a:r>
              <a:rPr lang="es-ES" dirty="0"/>
              <a:t>sistema robótico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460432" cy="5184576"/>
          </a:xfrm>
        </p:spPr>
        <p:txBody>
          <a:bodyPr/>
          <a:lstStyle/>
          <a:p>
            <a:r>
              <a:rPr lang="es-ES" b="1" dirty="0" smtClean="0"/>
              <a:t>Controlador </a:t>
            </a:r>
            <a:r>
              <a:rPr lang="es-ES" b="1" i="1" dirty="0" smtClean="0"/>
              <a:t>(pensar)</a:t>
            </a:r>
          </a:p>
          <a:p>
            <a:pPr lvl="1"/>
            <a:r>
              <a:rPr lang="es-ES" dirty="0" smtClean="0"/>
              <a:t>Recibir </a:t>
            </a:r>
            <a:r>
              <a:rPr lang="es-ES" dirty="0"/>
              <a:t>la información de </a:t>
            </a:r>
            <a:r>
              <a:rPr lang="es-ES" dirty="0" smtClean="0"/>
              <a:t>sensores </a:t>
            </a:r>
            <a:r>
              <a:rPr lang="es-ES" i="1" dirty="0" smtClean="0"/>
              <a:t>(sentir)</a:t>
            </a:r>
            <a:endParaRPr lang="es-ES" i="1" dirty="0"/>
          </a:p>
          <a:p>
            <a:pPr lvl="1"/>
            <a:r>
              <a:rPr lang="es-ES" dirty="0"/>
              <a:t>Analizar la situación del robot y su </a:t>
            </a:r>
            <a:r>
              <a:rPr lang="es-ES" dirty="0" smtClean="0"/>
              <a:t>entorno </a:t>
            </a:r>
            <a:r>
              <a:rPr lang="es-ES" i="1" dirty="0" smtClean="0"/>
              <a:t>(pensar)</a:t>
            </a:r>
            <a:endParaRPr lang="es-ES" i="1" dirty="0"/>
          </a:p>
          <a:p>
            <a:pPr lvl="1"/>
            <a:r>
              <a:rPr lang="es-ES" dirty="0"/>
              <a:t>Enviar comandos a los </a:t>
            </a:r>
            <a:r>
              <a:rPr lang="es-ES" dirty="0" smtClean="0"/>
              <a:t>actuadores </a:t>
            </a:r>
            <a:r>
              <a:rPr lang="es-ES" i="1" dirty="0" smtClean="0"/>
              <a:t>(actuar)</a:t>
            </a:r>
            <a:endParaRPr lang="es-ES" i="1" dirty="0"/>
          </a:p>
          <a:p>
            <a:pPr lvl="1"/>
            <a:r>
              <a:rPr lang="es-ES" dirty="0"/>
              <a:t>Comunicarse con otros dispositivos</a:t>
            </a:r>
          </a:p>
          <a:p>
            <a:pPr lvl="2"/>
            <a:r>
              <a:rPr lang="es-ES" dirty="0"/>
              <a:t>Ser comandado a distancia</a:t>
            </a:r>
          </a:p>
          <a:p>
            <a:pPr lvl="2"/>
            <a:r>
              <a:rPr lang="es-ES" dirty="0"/>
              <a:t>Enviar información de </a:t>
            </a:r>
            <a:r>
              <a:rPr lang="es-ES" dirty="0" smtClean="0"/>
              <a:t>su</a:t>
            </a:r>
            <a:br>
              <a:rPr lang="es-ES" dirty="0" smtClean="0"/>
            </a:br>
            <a:r>
              <a:rPr lang="es-ES" dirty="0" smtClean="0"/>
              <a:t>estado/entorno</a:t>
            </a:r>
            <a:endParaRPr lang="es-ES" dirty="0"/>
          </a:p>
          <a:p>
            <a:pPr lvl="1"/>
            <a:r>
              <a:rPr lang="es-ES" dirty="0"/>
              <a:t>Ejemplos</a:t>
            </a:r>
          </a:p>
          <a:p>
            <a:pPr lvl="2"/>
            <a:r>
              <a:rPr lang="es-ES" dirty="0" err="1"/>
              <a:t>Microcontroladores</a:t>
            </a:r>
            <a:r>
              <a:rPr lang="es-ES" dirty="0"/>
              <a:t>: PIC16F84</a:t>
            </a:r>
          </a:p>
          <a:p>
            <a:pPr lvl="2"/>
            <a:r>
              <a:rPr lang="es-ES" dirty="0"/>
              <a:t>Microprocesadores: Motorola 68000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35" y="3429000"/>
            <a:ext cx="3265146" cy="287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Elementos de un</a:t>
            </a:r>
            <a:br>
              <a:rPr lang="es-ES" dirty="0"/>
            </a:br>
            <a:r>
              <a:rPr lang="es-ES" dirty="0"/>
              <a:t>sistema robótico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6480720" cy="5184576"/>
          </a:xfrm>
        </p:spPr>
        <p:txBody>
          <a:bodyPr/>
          <a:lstStyle/>
          <a:p>
            <a:r>
              <a:rPr lang="es-ES" dirty="0"/>
              <a:t>Elemento cada vez más importante</a:t>
            </a:r>
          </a:p>
          <a:p>
            <a:pPr lvl="1"/>
            <a:r>
              <a:rPr lang="es-ES" dirty="0"/>
              <a:t>Robótica cooperativa</a:t>
            </a:r>
          </a:p>
          <a:p>
            <a:pPr lvl="1"/>
            <a:r>
              <a:rPr lang="es-ES" dirty="0"/>
              <a:t>Robots de </a:t>
            </a:r>
            <a:r>
              <a:rPr lang="es-ES" dirty="0" smtClean="0"/>
              <a:t>vigilancia</a:t>
            </a:r>
            <a:br>
              <a:rPr lang="es-ES" dirty="0" smtClean="0"/>
            </a:br>
            <a:r>
              <a:rPr lang="es-ES" dirty="0" smtClean="0"/>
              <a:t>(detección </a:t>
            </a:r>
            <a:r>
              <a:rPr lang="es-ES" dirty="0"/>
              <a:t>de incendios)</a:t>
            </a:r>
          </a:p>
          <a:p>
            <a:pPr lvl="1"/>
            <a:r>
              <a:rPr lang="es-ES" dirty="0"/>
              <a:t>Búsqueda y rescate</a:t>
            </a:r>
          </a:p>
          <a:p>
            <a:r>
              <a:rPr lang="es-ES" dirty="0"/>
              <a:t>Tipos</a:t>
            </a:r>
          </a:p>
          <a:p>
            <a:pPr lvl="1"/>
            <a:r>
              <a:rPr lang="es-ES" dirty="0"/>
              <a:t>Inalámbrica</a:t>
            </a:r>
          </a:p>
          <a:p>
            <a:pPr lvl="2"/>
            <a:r>
              <a:rPr lang="es-ES" dirty="0" err="1"/>
              <a:t>WiFi</a:t>
            </a:r>
            <a:r>
              <a:rPr lang="es-ES" dirty="0"/>
              <a:t> (IEEE 802.11x)</a:t>
            </a:r>
          </a:p>
          <a:p>
            <a:pPr lvl="2"/>
            <a:r>
              <a:rPr lang="es-ES" dirty="0"/>
              <a:t>Bluetooth</a:t>
            </a:r>
          </a:p>
          <a:p>
            <a:pPr lvl="2"/>
            <a:r>
              <a:rPr lang="es-ES" dirty="0" err="1"/>
              <a:t>ZigBee</a:t>
            </a:r>
            <a:endParaRPr lang="es-ES" dirty="0"/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25050" y="3921333"/>
            <a:ext cx="2951206" cy="15731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557213" lvl="1" indent="-2143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s-ES" sz="2800" dirty="0" smtClean="0"/>
              <a:t> Por </a:t>
            </a:r>
            <a:r>
              <a:rPr lang="es-ES" sz="2800" dirty="0"/>
              <a:t>cable</a:t>
            </a:r>
          </a:p>
          <a:p>
            <a:pPr marL="1077913" lvl="2" indent="-26828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/>
              <a:t>CAN-BUS</a:t>
            </a:r>
          </a:p>
          <a:p>
            <a:pPr marL="1077913" lvl="2" indent="-26828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/>
              <a:t>I2C</a:t>
            </a:r>
          </a:p>
          <a:p>
            <a:pPr marL="1077913" lvl="2" indent="-26828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/>
              <a:t>USB</a:t>
            </a:r>
          </a:p>
          <a:p>
            <a:pPr marL="1077913" lvl="2" indent="-26828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/>
              <a:t>RS-232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06" y="1675845"/>
            <a:ext cx="3017782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Mito griego:</a:t>
            </a:r>
          </a:p>
          <a:p>
            <a:r>
              <a:rPr lang="es-ES" dirty="0" smtClean="0"/>
              <a:t>Talos, el gigante de bronce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Mito moderno:</a:t>
            </a:r>
          </a:p>
          <a:p>
            <a:r>
              <a:rPr lang="es-ES" dirty="0" smtClean="0"/>
              <a:t>Frankenstein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Antecedentes:</a:t>
            </a:r>
            <a:br>
              <a:rPr lang="es-ES" dirty="0" smtClean="0"/>
            </a:br>
            <a:r>
              <a:rPr lang="es-ES" dirty="0" smtClean="0"/>
              <a:t>Mitos de la antigüedad</a:t>
            </a:r>
            <a:endParaRPr lang="es-ES" dirty="0"/>
          </a:p>
        </p:txBody>
      </p:sp>
      <p:pic>
        <p:nvPicPr>
          <p:cNvPr id="3074" name="Picture 2" descr="http://vignette1.wikia.nocookie.net/shipoffools/images/1/1e/Talos_1.jpg/revision/latest?cb=201107151509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44" y="2163762"/>
            <a:ext cx="266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evistaenie.clarin.com/sociedad/Frankenstein-monstruo-cadaveres-parlanchin-Internet_CLAIMA20140124_0045_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55" y="1889125"/>
            <a:ext cx="2850441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arcador de número de diapositiva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33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Autómatas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5" name="Marcador de contenido 4" descr="http://4.bp.blogspot.com/-EHZwT61Z6ZI/UNgcr3yRSYI/AAAAAAAAJCQ/6Sen9iA8_SM/s400/juanelo_turrian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4" y="1698114"/>
            <a:ext cx="28194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08" y="1700564"/>
            <a:ext cx="2068724" cy="1830542"/>
          </a:xfrm>
          <a:prstGeom prst="rect">
            <a:avLst/>
          </a:prstGeom>
          <a:noFill/>
        </p:spPr>
      </p:pic>
      <p:pic>
        <p:nvPicPr>
          <p:cNvPr id="10" name="Imagen 9" descr="http://www.etsisi.upm.es/sites/default/files/museo/Jugador%20de%20ajedrez%20aut%C3%B3mata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"/>
          <a:stretch/>
        </p:blipFill>
        <p:spPr bwMode="auto">
          <a:xfrm>
            <a:off x="3863008" y="3645024"/>
            <a:ext cx="2068724" cy="186309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http://davidbuckley.net/DB/HistoryMakers/1868DederickSteamMan_files/1868-DederickSteamMan6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21" y="1698114"/>
            <a:ext cx="2024644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39552" y="908720"/>
            <a:ext cx="3472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El hombre de palo (s. XVI)</a:t>
            </a:r>
          </a:p>
          <a:p>
            <a:r>
              <a:rPr lang="es-ES" sz="2400" b="1" i="1" dirty="0" smtClean="0"/>
              <a:t>Juanelo </a:t>
            </a:r>
            <a:r>
              <a:rPr lang="es-ES" sz="2400" b="1" i="1" dirty="0" err="1" smtClean="0"/>
              <a:t>Turriano</a:t>
            </a:r>
            <a:endParaRPr lang="es-ES" sz="2400" b="1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014962" y="869811"/>
            <a:ext cx="3005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El pato (1738)</a:t>
            </a:r>
          </a:p>
          <a:p>
            <a:r>
              <a:rPr lang="es-ES" sz="2400" b="1" i="1" dirty="0" smtClean="0"/>
              <a:t>Jacques de </a:t>
            </a:r>
            <a:r>
              <a:rPr lang="es-ES" sz="2400" b="1" i="1" dirty="0" err="1" smtClean="0"/>
              <a:t>Vaucanson</a:t>
            </a:r>
            <a:endParaRPr lang="es-ES" sz="2400" b="1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203848" y="5478323"/>
            <a:ext cx="3685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El turco (ajedrecista) (1770)</a:t>
            </a:r>
          </a:p>
          <a:p>
            <a:r>
              <a:rPr lang="es-ES" sz="2400" b="1" i="1" dirty="0" smtClean="0"/>
              <a:t>Wolfgang von </a:t>
            </a:r>
            <a:r>
              <a:rPr lang="es-ES" sz="2400" b="1" i="1" dirty="0" err="1" smtClean="0"/>
              <a:t>Kempelen</a:t>
            </a:r>
            <a:endParaRPr lang="es-ES" sz="2400" b="1" i="1" dirty="0"/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6912678" y="3467447"/>
            <a:ext cx="3560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El hombre de vapor (1868)</a:t>
            </a:r>
          </a:p>
          <a:p>
            <a:r>
              <a:rPr lang="es-ES" sz="2400" b="1" i="1" dirty="0" err="1" smtClean="0"/>
              <a:t>Zadoc</a:t>
            </a:r>
            <a:r>
              <a:rPr lang="es-ES" sz="2400" b="1" i="1" dirty="0" smtClean="0"/>
              <a:t> P. </a:t>
            </a:r>
            <a:r>
              <a:rPr lang="es-ES" sz="2400" b="1" i="1" dirty="0" err="1" smtClean="0"/>
              <a:t>Dederick</a:t>
            </a:r>
            <a:endParaRPr lang="es-ES" sz="2400" b="1" i="1" dirty="0"/>
          </a:p>
        </p:txBody>
      </p:sp>
    </p:spTree>
    <p:extLst>
      <p:ext uri="{BB962C8B-B14F-4D97-AF65-F5344CB8AC3E}">
        <p14:creationId xmlns:p14="http://schemas.microsoft.com/office/powerpoint/2010/main" val="42471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http://upload.wikimedia.org/wikipedia/commons/0/09/Jacquard.loom.car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56506"/>
            <a:ext cx="2785393" cy="37250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Máquinas automáticas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5" name="Imagen 4" descr="http://upload.wikimedia.org/wikipedia/commons/5/5f/Jacquard.loom.full.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64" y="2056506"/>
            <a:ext cx="2784773" cy="37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https://upload.wikimedia.org/wikipedia/commons/thumb/a/ac/AnalyticalMachine_Babbage_London.jpg/640px-AnalyticalMachine_Babbage_Lond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600400" cy="346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611560" y="1268760"/>
            <a:ext cx="3388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Telar programable (1801)</a:t>
            </a:r>
          </a:p>
          <a:p>
            <a:r>
              <a:rPr lang="es-ES" sz="2400" b="1" i="1" dirty="0" smtClean="0"/>
              <a:t>Joseph Marie Jacquard</a:t>
            </a:r>
            <a:endParaRPr lang="es-ES" sz="2400" b="1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817284" y="4653136"/>
            <a:ext cx="3363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Máquina analítica (1835)</a:t>
            </a:r>
          </a:p>
          <a:p>
            <a:r>
              <a:rPr lang="es-ES" sz="2400" b="1" i="1" dirty="0" smtClean="0"/>
              <a:t>Charles Babbage</a:t>
            </a:r>
            <a:endParaRPr lang="es-ES" sz="2400" b="1" i="1" dirty="0"/>
          </a:p>
        </p:txBody>
      </p:sp>
    </p:spTree>
    <p:extLst>
      <p:ext uri="{BB962C8B-B14F-4D97-AF65-F5344CB8AC3E}">
        <p14:creationId xmlns:p14="http://schemas.microsoft.com/office/powerpoint/2010/main" val="299906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¿Máquina automática o</a:t>
            </a:r>
            <a:br>
              <a:rPr lang="es-ES" dirty="0" smtClean="0"/>
            </a:br>
            <a:r>
              <a:rPr lang="es-ES" dirty="0" smtClean="0"/>
              <a:t>primer robot de la historia?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Tortugas de William Grey Walter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5112568" cy="4372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7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D8A29A5367C7428D49FBD3C94FBC97" ma:contentTypeVersion="18" ma:contentTypeDescription="Crear nuevo documento." ma:contentTypeScope="" ma:versionID="fb27c9aab21a941f93ca1a1787524d2e">
  <xsd:schema xmlns:xsd="http://www.w3.org/2001/XMLSchema" xmlns:xs="http://www.w3.org/2001/XMLSchema" xmlns:p="http://schemas.microsoft.com/office/2006/metadata/properties" xmlns:ns1="http://schemas.microsoft.com/sharepoint/v3" xmlns:ns2="b5bdcbd1-8c73-43c7-a45b-af3263347e1c" xmlns:ns3="533e0666-3bdb-4c01-b146-84aebc94abd5" targetNamespace="http://schemas.microsoft.com/office/2006/metadata/properties" ma:root="true" ma:fieldsID="7be0dd0fa3be2592cb2c0324576847f6" ns1:_="" ns2:_="" ns3:_="">
    <xsd:import namespace="http://schemas.microsoft.com/sharepoint/v3"/>
    <xsd:import namespace="b5bdcbd1-8c73-43c7-a45b-af3263347e1c"/>
    <xsd:import namespace="533e0666-3bdb-4c01-b146-84aebc94abd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Propiedades de la Directiva de cumplimiento unificado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Acción de IU de la Directiva de cumplimiento unificado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dcbd1-8c73-43c7-a45b-af3263347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Etiquetas de imagen" ma:readOnly="false" ma:fieldId="{5cf76f15-5ced-4ddc-b409-7134ff3c332f}" ma:taxonomyMulti="true" ma:sspId="8487fa49-aac8-4e58-9212-c500be7f8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0666-3bdb-4c01-b146-84aebc94abd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cd28889-a8e7-4087-964f-d97b56884a50}" ma:internalName="TaxCatchAll" ma:showField="CatchAllData" ma:web="533e0666-3bdb-4c01-b146-84aebc94ab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803A1E-C1EA-43DF-ACDE-B680C485EB63}"/>
</file>

<file path=customXml/itemProps2.xml><?xml version="1.0" encoding="utf-8"?>
<ds:datastoreItem xmlns:ds="http://schemas.openxmlformats.org/officeDocument/2006/customXml" ds:itemID="{0260F10A-D6D0-4275-B59B-2774CC91DD3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4322</TotalTime>
  <Words>1619</Words>
  <Application>Microsoft Office PowerPoint</Application>
  <PresentationFormat>Presentación en pantalla (4:3)</PresentationFormat>
  <Paragraphs>406</Paragraphs>
  <Slides>53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0" baseType="lpstr">
      <vt:lpstr>Arial</vt:lpstr>
      <vt:lpstr>Calibri</vt:lpstr>
      <vt:lpstr>Symbol</vt:lpstr>
      <vt:lpstr>Times New Roman</vt:lpstr>
      <vt:lpstr>Wingdings</vt:lpstr>
      <vt:lpstr>Tema de Office</vt:lpstr>
      <vt:lpstr>Imagen de mapa de bits</vt:lpstr>
      <vt:lpstr>Tema 1 ¿Qué es la robótica?</vt:lpstr>
      <vt:lpstr>¿Qué es la robótica?</vt:lpstr>
      <vt:lpstr>¿Qué es la robótica?</vt:lpstr>
      <vt:lpstr>¿Qué es la robótica?</vt:lpstr>
      <vt:lpstr>1.1 antecedentes</vt:lpstr>
      <vt:lpstr>Antecedentes: Mitos de la antigüedad</vt:lpstr>
      <vt:lpstr>Autómatas</vt:lpstr>
      <vt:lpstr>Máquinas automáticas</vt:lpstr>
      <vt:lpstr>¿Máquina automática o primer robot de la historia?</vt:lpstr>
      <vt:lpstr>1.2 HISTORIA DE LA ROBÓTICA</vt:lpstr>
      <vt:lpstr>Orígenes de la robótica</vt:lpstr>
      <vt:lpstr>Orígenes de la robótica: el papel de la ciencia-ficción</vt:lpstr>
      <vt:lpstr>Orígenes de la robótica: el papel de la ciencia-ficción</vt:lpstr>
      <vt:lpstr>UNIMATE (1954)</vt:lpstr>
      <vt:lpstr>Hitos de la robótica</vt:lpstr>
      <vt:lpstr>Hitos de la robótica</vt:lpstr>
      <vt:lpstr>Hitos de la robótica</vt:lpstr>
      <vt:lpstr>Hitos de la robótica</vt:lpstr>
      <vt:lpstr>Hitos de la robótica</vt:lpstr>
      <vt:lpstr>Retos DARPA</vt:lpstr>
      <vt:lpstr>Retos DARPA</vt:lpstr>
      <vt:lpstr>Retos DARPA</vt:lpstr>
      <vt:lpstr>Retos DARPA</vt:lpstr>
      <vt:lpstr>Retos DARPA</vt:lpstr>
      <vt:lpstr>1.3 robótica en la actualidad</vt:lpstr>
      <vt:lpstr>Robótica Industrial</vt:lpstr>
      <vt:lpstr>Robótica Industrial</vt:lpstr>
      <vt:lpstr>Robótica Industrial</vt:lpstr>
      <vt:lpstr>Robótica Industrial</vt:lpstr>
      <vt:lpstr>Robótica de servicios</vt:lpstr>
      <vt:lpstr>Problemática</vt:lpstr>
      <vt:lpstr>Actuar</vt:lpstr>
      <vt:lpstr>Actuar</vt:lpstr>
      <vt:lpstr>Sentir</vt:lpstr>
      <vt:lpstr>Pensar</vt:lpstr>
      <vt:lpstr>Aplicaciones Agricultura</vt:lpstr>
      <vt:lpstr>Aplicaciones Limpieza</vt:lpstr>
      <vt:lpstr>Aplicaciones Transporte</vt:lpstr>
      <vt:lpstr>Aplicaciones Almacenes automáticos</vt:lpstr>
      <vt:lpstr>Aplicaciones Reconocimiento</vt:lpstr>
      <vt:lpstr>Aplicaciones Exploración espacial</vt:lpstr>
      <vt:lpstr>Aplicaciones Exploración espacial</vt:lpstr>
      <vt:lpstr>Aplicaciones Robots bioinspirados</vt:lpstr>
      <vt:lpstr>Aplicaciones Cirugía</vt:lpstr>
      <vt:lpstr>Aplicaciones Otras</vt:lpstr>
      <vt:lpstr>Un robot en cada casa</vt:lpstr>
      <vt:lpstr>Previsiones económicas</vt:lpstr>
      <vt:lpstr>Elementos de un sistema robótico</vt:lpstr>
      <vt:lpstr>Elementos de un sistema robótico</vt:lpstr>
      <vt:lpstr>Elementos de un sistema robótico</vt:lpstr>
      <vt:lpstr>Elementos de un sistema robótico</vt:lpstr>
      <vt:lpstr>Elementos de un sistema robótico</vt:lpstr>
      <vt:lpstr>Elementos de un sistema robótico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 RAMOS DE LA FLOR;ANDRES SALOMON VAZQUEZ FERNANDEZ PACHECO;RAUL FERNANDEZ RODRIGUEZ</dc:creator>
  <cp:lastModifiedBy>FRANCISCO RAMOS DE LA FLOR</cp:lastModifiedBy>
  <cp:revision>297</cp:revision>
  <dcterms:created xsi:type="dcterms:W3CDTF">2010-11-02T08:50:06Z</dcterms:created>
  <dcterms:modified xsi:type="dcterms:W3CDTF">2017-01-11T11:11:39Z</dcterms:modified>
</cp:coreProperties>
</file>